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3" r:id="rId2"/>
    <p:sldId id="257" r:id="rId3"/>
    <p:sldId id="258" r:id="rId4"/>
    <p:sldId id="264" r:id="rId5"/>
    <p:sldId id="268" r:id="rId6"/>
    <p:sldId id="265" r:id="rId7"/>
    <p:sldId id="267" r:id="rId8"/>
    <p:sldId id="260" r:id="rId9"/>
    <p:sldId id="274" r:id="rId10"/>
    <p:sldId id="259" r:id="rId11"/>
    <p:sldId id="271" r:id="rId12"/>
    <p:sldId id="262" r:id="rId13"/>
    <p:sldId id="269" r:id="rId14"/>
    <p:sldId id="263" r:id="rId15"/>
    <p:sldId id="266" r:id="rId16"/>
    <p:sldId id="261" r:id="rId17"/>
    <p:sldId id="272" r:id="rId18"/>
    <p:sldId id="270"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B3"/>
    <a:srgbClr val="D6BBB2"/>
    <a:srgbClr val="FFCC99"/>
    <a:srgbClr val="EDDB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AB963-3EE4-4817-8AEB-91D10C1437C5}" type="datetimeFigureOut">
              <a:rPr lang="es-ES" smtClean="0"/>
              <a:t>28/04/2021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31362-EEF7-47A5-86F0-C9B89F3948EE}" type="slidenum">
              <a:rPr lang="es-ES" smtClean="0"/>
              <a:t>‹Nº›</a:t>
            </a:fld>
            <a:endParaRPr lang="es-ES"/>
          </a:p>
        </p:txBody>
      </p:sp>
    </p:spTree>
    <p:extLst>
      <p:ext uri="{BB962C8B-B14F-4D97-AF65-F5344CB8AC3E}">
        <p14:creationId xmlns:p14="http://schemas.microsoft.com/office/powerpoint/2010/main" val="134064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Buenas tardes, somos Sureffect y vamos a presentar el progreso de nuestro juego DOME.</a:t>
            </a: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11</a:t>
            </a:fld>
            <a:endParaRPr dirty="0">
              <a:latin typeface="Abadi" panose="020B0604020104020204" pitchFamily="34" charset="0"/>
            </a:endParaRPr>
          </a:p>
        </p:txBody>
      </p:sp>
    </p:spTree>
    <p:extLst>
      <p:ext uri="{BB962C8B-B14F-4D97-AF65-F5344CB8AC3E}">
        <p14:creationId xmlns:p14="http://schemas.microsoft.com/office/powerpoint/2010/main" val="2609763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11b87c983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d11b87c983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95" name="Google Shape;195;gd11b87c983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12</a:t>
            </a:fld>
            <a:endParaRPr dirty="0">
              <a:latin typeface="Abadi" panose="020B0604020104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combate será de tipo point and click y contará con distintos tipos de proyectiles como balísticos, de energía o con ricochet. </a:t>
            </a:r>
            <a:endParaRPr/>
          </a:p>
          <a:p>
            <a:pPr marL="0" lvl="0" indent="0" algn="l" rtl="0">
              <a:spcBef>
                <a:spcPts val="0"/>
              </a:spcBef>
              <a:spcAft>
                <a:spcPts val="0"/>
              </a:spcAft>
              <a:buNone/>
            </a:pPr>
            <a:endParaRPr/>
          </a:p>
          <a:p>
            <a:pPr marL="0" lvl="0" indent="0" algn="l" rtl="0">
              <a:spcBef>
                <a:spcPts val="0"/>
              </a:spcBef>
              <a:spcAft>
                <a:spcPts val="0"/>
              </a:spcAft>
              <a:buNone/>
            </a:pPr>
            <a:r>
              <a:rPr lang="es-ES"/>
              <a:t>Recibir heridas afectara al estado del personaje y podrá causar el final de la partida. </a:t>
            </a:r>
            <a:endParaRPr/>
          </a:p>
          <a:p>
            <a:pPr marL="0" lvl="0" indent="0" algn="l" rtl="0">
              <a:spcBef>
                <a:spcPts val="0"/>
              </a:spcBef>
              <a:spcAft>
                <a:spcPts val="0"/>
              </a:spcAft>
              <a:buNone/>
            </a:pPr>
            <a:endParaRPr/>
          </a:p>
          <a:p>
            <a:pPr marL="0" lvl="0" indent="0" algn="l" rtl="0">
              <a:spcBef>
                <a:spcPts val="0"/>
              </a:spcBef>
              <a:spcAft>
                <a:spcPts val="0"/>
              </a:spcAft>
              <a:buNone/>
            </a:pPr>
            <a:r>
              <a:rPr lang="es-ES"/>
              <a:t>Por ello, el jugador deberá gestionar su equipamiento antes de visitar una zona determinada… llevando medicinas, armas y protección suficiente para sobrevivir a los encuentros que esta pueda presentar.</a:t>
            </a:r>
            <a:endParaRPr/>
          </a:p>
          <a:p>
            <a:pPr marL="0" lvl="0" indent="0" algn="l" rtl="0">
              <a:spcBef>
                <a:spcPts val="0"/>
              </a:spcBef>
              <a:spcAft>
                <a:spcPts val="0"/>
              </a:spcAft>
              <a:buNone/>
            </a:pPr>
            <a:endParaRPr/>
          </a:p>
          <a:p>
            <a:pPr marL="0" lvl="0" indent="0" algn="l" rtl="0">
              <a:spcBef>
                <a:spcPts val="0"/>
              </a:spcBef>
              <a:spcAft>
                <a:spcPts val="0"/>
              </a:spcAft>
              <a:buNone/>
            </a:pPr>
            <a:r>
              <a:rPr lang="es-ES"/>
              <a:t>Si al acabar el tiempo el jugador tarda demasiado en abandonar la localización sufrirá penalizaciones por hipotermia que en caso de ser muy graves tendrán como consecuencia la muerte del mismo y por tanto el final de la partida.</a:t>
            </a:r>
            <a:endParaRPr/>
          </a:p>
          <a:p>
            <a:pPr marL="0" lvl="0" indent="0" algn="l" rtl="0">
              <a:spcBef>
                <a:spcPts val="0"/>
              </a:spcBef>
              <a:spcAft>
                <a:spcPts val="0"/>
              </a:spcAft>
              <a:buNone/>
            </a:pPr>
            <a:endParaRPr/>
          </a:p>
          <a:p>
            <a:pPr marL="0" lvl="0" indent="0" algn="l" rtl="0">
              <a:spcBef>
                <a:spcPts val="0"/>
              </a:spcBef>
              <a:spcAft>
                <a:spcPts val="0"/>
              </a:spcAft>
              <a:buNone/>
            </a:pPr>
            <a:r>
              <a:rPr lang="es-ES"/>
              <a:t>Además, estas localizaciones contarán con tablas de saqueo diferentes  (por ejemplo un hospital tendrá mayor posibilidad de contener medicinas) y aumentaran en dificultad según su cercanía a la brecha.</a:t>
            </a:r>
            <a:endParaRPr/>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13</a:t>
            </a:fld>
            <a:endParaRPr dirty="0">
              <a:latin typeface="Abadi" panose="020B0604020104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11b87c983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d11b87c983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203" name="Google Shape;203;gd11b87c983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14</a:t>
            </a:fld>
            <a:endParaRPr dirty="0">
              <a:latin typeface="Abadi" panose="020B06040201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15</a:t>
            </a:fld>
            <a:endParaRPr dirty="0">
              <a:latin typeface="Abadi" panose="020B0604020104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11b87c98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d11b87c98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87" name="Google Shape;187;gd11b87c983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16</a:t>
            </a:fld>
            <a:endParaRPr dirty="0">
              <a:latin typeface="Abadi" panose="020B0604020104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A parte de la organizacion por roles que hablamos el hito anterior, hemos organizado los sprints en 2 reuniones por</a:t>
            </a:r>
            <a:endParaRPr/>
          </a:p>
          <a:p>
            <a:pPr marL="0" lvl="0" indent="0" algn="l" rtl="0">
              <a:spcBef>
                <a:spcPts val="0"/>
              </a:spcBef>
              <a:spcAft>
                <a:spcPts val="0"/>
              </a:spcAft>
              <a:buClr>
                <a:schemeClr val="dk1"/>
              </a:buClr>
              <a:buSzPts val="1200"/>
              <a:buFont typeface="Calibri"/>
              <a:buNone/>
            </a:pPr>
            <a:r>
              <a:rPr lang="es-ES"/>
              <a:t> semana.</a:t>
            </a:r>
            <a:endParaRPr/>
          </a:p>
          <a:p>
            <a:pPr marL="0" lvl="0" indent="0" algn="l" rtl="0">
              <a:spcBef>
                <a:spcPts val="0"/>
              </a:spcBef>
              <a:spcAft>
                <a:spcPts val="0"/>
              </a:spcAft>
              <a:buClr>
                <a:schemeClr val="dk1"/>
              </a:buClr>
              <a:buSzPts val="1200"/>
              <a:buFont typeface="Calibri"/>
              <a:buNone/>
            </a:pPr>
            <a:r>
              <a:rPr lang="es-ES"/>
              <a:t>La primera para comenzar el sprint, donde decidimos que historias realiza cada miembro y las estimamos utilizando</a:t>
            </a:r>
            <a:endParaRPr/>
          </a:p>
          <a:p>
            <a:pPr marL="0" lvl="0" indent="0" algn="l" rtl="0">
              <a:spcBef>
                <a:spcPts val="0"/>
              </a:spcBef>
              <a:spcAft>
                <a:spcPts val="0"/>
              </a:spcAft>
              <a:buClr>
                <a:schemeClr val="dk1"/>
              </a:buClr>
              <a:buSzPts val="1200"/>
              <a:buFont typeface="Calibri"/>
              <a:buNone/>
            </a:pPr>
            <a:r>
              <a:rPr lang="es-ES"/>
              <a:t>planning poker, además de comentar lo realizado durante el sprint anterior, es decir, que ha ido bien, que ha ido mal y </a:t>
            </a:r>
            <a:endParaRPr/>
          </a:p>
          <a:p>
            <a:pPr marL="0" lvl="0" indent="0" algn="l" rtl="0">
              <a:spcBef>
                <a:spcPts val="0"/>
              </a:spcBef>
              <a:spcAft>
                <a:spcPts val="0"/>
              </a:spcAft>
              <a:buClr>
                <a:schemeClr val="dk1"/>
              </a:buClr>
              <a:buSzPts val="1200"/>
              <a:buFont typeface="Calibri"/>
              <a:buNone/>
            </a:pPr>
            <a:r>
              <a:rPr lang="es-ES"/>
              <a:t>como mejorarlo. La segunda reunion la realizamos a mitad del sprint </a:t>
            </a:r>
            <a:endParaRPr/>
          </a:p>
          <a:p>
            <a:pPr marL="0" lvl="0" indent="0" algn="l" rtl="0">
              <a:spcBef>
                <a:spcPts val="0"/>
              </a:spcBef>
              <a:spcAft>
                <a:spcPts val="0"/>
              </a:spcAft>
              <a:buClr>
                <a:schemeClr val="dk1"/>
              </a:buClr>
              <a:buSzPts val="1200"/>
              <a:buFont typeface="Calibri"/>
              <a:buNone/>
            </a:pPr>
            <a:r>
              <a:rPr lang="es-ES"/>
              <a:t>para valorar los avances y poder adaptarse a las necesidades de cada miembro, por si alguien necesita ayuda o incluso </a:t>
            </a:r>
            <a:endParaRPr/>
          </a:p>
          <a:p>
            <a:pPr marL="0" lvl="0" indent="0" algn="l" rtl="0">
              <a:spcBef>
                <a:spcPts val="0"/>
              </a:spcBef>
              <a:spcAft>
                <a:spcPts val="0"/>
              </a:spcAft>
              <a:buClr>
                <a:schemeClr val="dk1"/>
              </a:buClr>
              <a:buSzPts val="1200"/>
              <a:buFont typeface="Calibri"/>
              <a:buNone/>
            </a:pPr>
            <a:r>
              <a:rPr lang="es-ES"/>
              <a:t>puede comenzar una historia de usuario nueva. Todas estas reuniones y comunicación las llevamos a cabo en discord. </a:t>
            </a:r>
            <a:endParaRPr/>
          </a:p>
        </p:txBody>
      </p:sp>
      <p:sp>
        <p:nvSpPr>
          <p:cNvPr id="263" name="Google Shape;26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17</a:t>
            </a:fld>
            <a:endParaRPr dirty="0">
              <a:latin typeface="Abadi" panose="020B0604020104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11b87c983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d11b87c983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4" name="Google Shape;274;gd11b87c983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18</a:t>
            </a:fld>
            <a:endParaRPr dirty="0">
              <a:latin typeface="Abadi" panose="020B0604020104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11b87c983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11b87c983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63" name="Google Shape;163;gd11b87c983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3</a:t>
            </a:fld>
            <a:endParaRPr dirty="0">
              <a:latin typeface="Abadi" panose="020B06040201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Aurora es una planeta helado donde las temperaturas descienden a niveles mortales durante la noche, debido a esto y a que la cúpula a sufrido una brecha nuestro protagonista solo será capaz de explorar durante las horas de luz creando así el loop principal de nuestro juego.</a:t>
            </a:r>
            <a:endParaRPr/>
          </a:p>
          <a:p>
            <a:pPr marL="0" lvl="0" indent="0" algn="l" rtl="0">
              <a:spcBef>
                <a:spcPts val="0"/>
              </a:spcBef>
              <a:spcAft>
                <a:spcPts val="0"/>
              </a:spcAft>
              <a:buNone/>
            </a:pPr>
            <a:endParaRPr/>
          </a:p>
        </p:txBody>
      </p:sp>
      <p:sp>
        <p:nvSpPr>
          <p:cNvPr id="211" name="Google Shape;2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4</a:t>
            </a:fld>
            <a:endParaRPr dirty="0">
              <a:latin typeface="Abadi" panose="020B06040201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marL="0" lvl="0" indent="0" algn="l" rtl="0">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5</a:t>
            </a:fld>
            <a:endParaRPr dirty="0">
              <a:latin typeface="Abadi" panose="020B06040201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6</a:t>
            </a:fld>
            <a:endParaRPr dirty="0">
              <a:latin typeface="Abadi" panose="020B0604020104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11b87c98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11b87c98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d11b87c983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latin typeface="Abadi" panose="020B0604020104020204" pitchFamily="34" charset="0"/>
              </a:rPr>
              <a:t>7</a:t>
            </a:fld>
            <a:endParaRPr dirty="0">
              <a:latin typeface="Abadi" panose="020B06040201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11b87c98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d11b87c983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9" name="Google Shape;179;gd11b87c983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8</a:t>
            </a:fld>
            <a:endParaRPr dirty="0">
              <a:latin typeface="Abadi" panose="020B06040201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endParaRPr/>
          </a:p>
          <a:p>
            <a:pPr marL="0" lvl="0" indent="0" algn="l" rtl="0">
              <a:spcBef>
                <a:spcPts val="0"/>
              </a:spcBef>
              <a:spcAft>
                <a:spcPts val="0"/>
              </a:spcAft>
              <a:buNone/>
            </a:pPr>
            <a:r>
              <a:rPr lang="es-ES"/>
              <a:t>Para reforzar esto, se empleará una paleta de colores principalmente oscura, con elementos de resaltado en colores primarios en todos los personajes y objetos importantes.</a:t>
            </a:r>
            <a:endParaRPr/>
          </a:p>
        </p:txBody>
      </p:sp>
      <p:sp>
        <p:nvSpPr>
          <p:cNvPr id="251" name="Google Shape;2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latin typeface="Abadi" panose="020B0604020104020204" pitchFamily="34" charset="0"/>
              </a:rPr>
              <a:t>9</a:t>
            </a:fld>
            <a:endParaRPr dirty="0">
              <a:latin typeface="Abadi" panose="020B0604020104020204" pitchFamily="34" charset="0"/>
            </a:endParaRPr>
          </a:p>
        </p:txBody>
      </p:sp>
    </p:spTree>
    <p:extLst>
      <p:ext uri="{BB962C8B-B14F-4D97-AF65-F5344CB8AC3E}">
        <p14:creationId xmlns:p14="http://schemas.microsoft.com/office/powerpoint/2010/main" val="141584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11b87c98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d11b87c983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s-ES"/>
              <a:t>DOME es un survival shooter scroller 2D inspirado en juegos como This War Of Mine, Escape from Tarkov y Metro Exodus.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En él, controlamos uno de los últimos superviviente de una colonia establecida en el planeta Aurora, la cual se ha visto comprometida después de sufrir una brecha causada por una raza alienígena desconocida.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a:p>
        </p:txBody>
      </p:sp>
      <p:sp>
        <p:nvSpPr>
          <p:cNvPr id="171" name="Google Shape;171;gd11b87c983_0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latin typeface="Abadi" panose="020B0604020104020204" pitchFamily="34" charset="0"/>
              </a:rPr>
              <a:t>10</a:t>
            </a:fld>
            <a:endParaRPr dirty="0">
              <a:latin typeface="Abadi" panose="020B06040201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A8A55E-CE09-4261-B867-22CCEB8418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63F7848-9421-43C7-BA27-01D9689AD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30ED07E-6E71-4B0C-A2C3-10BBFB0E2C80}"/>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F793092B-527A-43D8-B422-06DF9D47A5E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A19E90-5046-4B2E-950B-C35D73D9A3CD}"/>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91688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9733F-8920-4464-A5E1-4F808B432F0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4F82CBD-CCB2-4A10-AF53-7F46E59601E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A974DCB-D6F1-484D-A122-EAA0D4ACB0FC}"/>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5228EEEB-EF64-40B8-B9FF-127D95A053E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AA0BED-176E-4A57-A9B5-7353C74624F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58896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80B7153-0DE4-4C6E-80F2-BB53A0E8B01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A3C8274-9B9B-43B3-86CD-C9F3AEE2F5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F3223C8-E05E-4053-B499-538D843B55AE}"/>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5A6EEAD1-F39F-454D-8122-C3406B2BBA8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FC0DFE9-1735-4FFD-985D-A3CDC83C33A6}"/>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82143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3E8414-3B49-412E-AC32-38F892012CB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EEF230-B059-465A-852B-EAFB3F51CC1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D07ED6-8594-4D70-9041-71C42D6D3A61}"/>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7BD64C98-69F2-412B-9CE1-0793704DA05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9B31A8-AFF7-4D6B-9623-9A8A4953CF65}"/>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208914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F03CE-2733-4AEC-BCD9-BD9FD020E0F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3EAB13-E8D0-4236-849A-CCF04B067B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4863E5-FB71-452E-B122-E313BE7BE241}"/>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DCB75C0E-8D8A-4DCE-9D10-E76B77C3209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8B67582-084D-4AF4-BFE3-453B1406822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102812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9F5C6-A6B2-48EE-93F1-AFB6A707915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831D8EB-4E98-4012-A7E9-44612F4FAD1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C273638-ACE5-4528-A57F-DDDB068FB68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7AD2F68-7A89-4E06-BCA5-DC2D283DF0C7}"/>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6C830794-33F3-4B12-AB87-E84F99008B6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43492DE-AA1B-48C7-89F1-8D1642F2333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231778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93B49-1860-401E-A832-92A15D6342B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6B68EF8-59ED-4466-8045-0B060C1A3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F3A3F35-1046-467F-8567-80C7F84476F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95FF748-9D1B-4E27-8F8B-18D007E2A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2A3E9E6-724B-4A36-B9F4-D597F59B0A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7306EC0-44C2-4B9B-B365-46484B2B6B27}"/>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8" name="Marcador de pie de página 7">
            <a:extLst>
              <a:ext uri="{FF2B5EF4-FFF2-40B4-BE49-F238E27FC236}">
                <a16:creationId xmlns:a16="http://schemas.microsoft.com/office/drawing/2014/main" id="{ABB1BC4C-2800-4340-81E2-AF83D27CF6F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E17D7B-7421-4342-B3EA-E3AB995207D8}"/>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80755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8CAF4-C088-40F8-947C-77D2123245E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592CE66-1FC7-46C5-A2A9-ED6550CD8755}"/>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4" name="Marcador de pie de página 3">
            <a:extLst>
              <a:ext uri="{FF2B5EF4-FFF2-40B4-BE49-F238E27FC236}">
                <a16:creationId xmlns:a16="http://schemas.microsoft.com/office/drawing/2014/main" id="{22135ABF-F1DD-4867-9AAF-0DDD16F14B2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5F49716-1B1C-4BF7-9D16-08EA5CE741F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391733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50FBFF-58C8-4B41-8815-4112BB51F19D}"/>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3" name="Marcador de pie de página 2">
            <a:extLst>
              <a:ext uri="{FF2B5EF4-FFF2-40B4-BE49-F238E27FC236}">
                <a16:creationId xmlns:a16="http://schemas.microsoft.com/office/drawing/2014/main" id="{6E6192D1-F84B-4932-9282-CB249210A45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2CF919A-D194-432B-B71E-7453B05CC22F}"/>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9245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F40BF-2122-4C1D-A48A-C7E76EBD7D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3236887-34AD-4211-A569-35AD8E104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1F4F451-2D98-4DCD-9758-71018CE22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378EC7-1DAC-4FB4-ACA5-DF1E2F842F5F}"/>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2ECC793B-E41A-425B-BBD0-077C7BBF86C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74C988B-E0B8-4E79-9421-AA4D99583A0E}"/>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1663387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E49C0-A9E5-4D0C-8130-06C6E501A6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610A027-E63B-4AB2-95D2-E033EAC28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21DB03-11F9-405F-AE2D-6FEB7634D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7A8BFF-BD1E-44D3-9560-D57E111BFA18}"/>
              </a:ext>
            </a:extLst>
          </p:cNvPr>
          <p:cNvSpPr>
            <a:spLocks noGrp="1"/>
          </p:cNvSpPr>
          <p:nvPr>
            <p:ph type="dt" sz="half" idx="10"/>
          </p:nvPr>
        </p:nvSpPr>
        <p:spPr/>
        <p:txBody>
          <a:bodyPr/>
          <a:lstStyle/>
          <a:p>
            <a:fld id="{8183C942-3E44-4315-819E-91CECCF689DA}" type="datetimeFigureOut">
              <a:rPr lang="es-ES" smtClean="0"/>
              <a:t>28/04/2021</a:t>
            </a:fld>
            <a:endParaRPr lang="es-ES"/>
          </a:p>
        </p:txBody>
      </p:sp>
      <p:sp>
        <p:nvSpPr>
          <p:cNvPr id="6" name="Marcador de pie de página 5">
            <a:extLst>
              <a:ext uri="{FF2B5EF4-FFF2-40B4-BE49-F238E27FC236}">
                <a16:creationId xmlns:a16="http://schemas.microsoft.com/office/drawing/2014/main" id="{9FE2A19B-FA90-45BE-BA47-FCD1F34D15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7FADF75-25BE-4918-8599-2E9E36505DD0}"/>
              </a:ext>
            </a:extLst>
          </p:cNvPr>
          <p:cNvSpPr>
            <a:spLocks noGrp="1"/>
          </p:cNvSpPr>
          <p:nvPr>
            <p:ph type="sldNum" sz="quarter" idx="12"/>
          </p:nvPr>
        </p:nvSpPr>
        <p:spPr/>
        <p:txBody>
          <a:bodyPr/>
          <a:lstStyle/>
          <a:p>
            <a:fld id="{3E32FDDA-AC57-4865-9243-A92633DE6F36}" type="slidenum">
              <a:rPr lang="es-ES" smtClean="0"/>
              <a:t>‹Nº›</a:t>
            </a:fld>
            <a:endParaRPr lang="es-ES"/>
          </a:p>
        </p:txBody>
      </p:sp>
    </p:spTree>
    <p:extLst>
      <p:ext uri="{BB962C8B-B14F-4D97-AF65-F5344CB8AC3E}">
        <p14:creationId xmlns:p14="http://schemas.microsoft.com/office/powerpoint/2010/main" val="420912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9CBF1BD-850D-44F5-BE9F-0946FFDF9C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C2F401-D83D-4F17-BBE7-34B8FD156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EEA917F-669E-4EB9-8058-3B83DFD61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C942-3E44-4315-819E-91CECCF689DA}" type="datetimeFigureOut">
              <a:rPr lang="es-ES" smtClean="0"/>
              <a:t>28/04/2021</a:t>
            </a:fld>
            <a:endParaRPr lang="es-ES"/>
          </a:p>
        </p:txBody>
      </p:sp>
      <p:sp>
        <p:nvSpPr>
          <p:cNvPr id="5" name="Marcador de pie de página 4">
            <a:extLst>
              <a:ext uri="{FF2B5EF4-FFF2-40B4-BE49-F238E27FC236}">
                <a16:creationId xmlns:a16="http://schemas.microsoft.com/office/drawing/2014/main" id="{41912DFA-24E2-4C6E-8F37-EEC7255EA4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FB7E896-6FF2-40DF-9A7E-B8BB311C4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2FDDA-AC57-4865-9243-A92633DE6F36}" type="slidenum">
              <a:rPr lang="es-ES" smtClean="0"/>
              <a:t>‹Nº›</a:t>
            </a:fld>
            <a:endParaRPr lang="es-ES"/>
          </a:p>
        </p:txBody>
      </p:sp>
    </p:spTree>
    <p:extLst>
      <p:ext uri="{BB962C8B-B14F-4D97-AF65-F5344CB8AC3E}">
        <p14:creationId xmlns:p14="http://schemas.microsoft.com/office/powerpoint/2010/main" val="12239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24.gif"/><Relationship Id="rId7"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10" Type="http://schemas.openxmlformats.org/officeDocument/2006/relationships/image" Target="../media/image16.gif"/><Relationship Id="rId4" Type="http://schemas.openxmlformats.org/officeDocument/2006/relationships/image" Target="../media/image25.gif"/><Relationship Id="rId9" Type="http://schemas.openxmlformats.org/officeDocument/2006/relationships/image" Target="../media/image17.gif"/></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7.g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0.gif"/><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space suit&#10;&#10;Description automatically generated with low confidence">
            <a:extLst>
              <a:ext uri="{FF2B5EF4-FFF2-40B4-BE49-F238E27FC236}">
                <a16:creationId xmlns:a16="http://schemas.microsoft.com/office/drawing/2014/main" id="{45993CD5-60EF-4B32-917E-BA1B116B0AC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8927" r="8824" b="-1"/>
          <a:stretch/>
        </p:blipFill>
        <p:spPr>
          <a:xfrm flipH="1">
            <a:off x="-170" y="10"/>
            <a:ext cx="8450317" cy="6857990"/>
          </a:xfrm>
          <a:prstGeom prst="rect">
            <a:avLst/>
          </a:prstGeom>
        </p:spPr>
      </p:pic>
      <p:pic>
        <p:nvPicPr>
          <p:cNvPr id="5" name="Picture 4" descr="A picture containing person&#10;&#10;Description automatically generated">
            <a:extLst>
              <a:ext uri="{FF2B5EF4-FFF2-40B4-BE49-F238E27FC236}">
                <a16:creationId xmlns:a16="http://schemas.microsoft.com/office/drawing/2014/main" id="{97129826-F5AE-48C3-99EE-0A98B857A4D9}"/>
              </a:ext>
            </a:extLst>
          </p:cNvPr>
          <p:cNvPicPr>
            <a:picLocks noChangeAspect="1"/>
          </p:cNvPicPr>
          <p:nvPr/>
        </p:nvPicPr>
        <p:blipFill rotWithShape="1">
          <a:blip r:embed="rId3">
            <a:extLst>
              <a:ext uri="{28A0092B-C50C-407E-A947-70E740481C1C}">
                <a14:useLocalDpi xmlns:a14="http://schemas.microsoft.com/office/drawing/2010/main" val="0"/>
              </a:ext>
            </a:extLst>
          </a:blip>
          <a:srcRect t="25241" r="1" b="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4730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d11b87c983_0_50"/>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75" name="Google Shape;175;gd11b87c983_0_50"/>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41A3931D-7760-48A9-BFCE-100AA5E5E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147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CRAFTING</a:t>
            </a:r>
            <a:endParaRPr sz="4140" b="1" dirty="0">
              <a:solidFill>
                <a:schemeClr val="lt2"/>
              </a:solidFill>
              <a:latin typeface="Orbitron"/>
              <a:sym typeface="Orbitron Regular"/>
            </a:endParaRPr>
          </a:p>
        </p:txBody>
      </p:sp>
      <p:pic>
        <p:nvPicPr>
          <p:cNvPr id="10" name="Google Shape;236;p6">
            <a:extLst>
              <a:ext uri="{FF2B5EF4-FFF2-40B4-BE49-F238E27FC236}">
                <a16:creationId xmlns:a16="http://schemas.microsoft.com/office/drawing/2014/main" id="{CD3998BE-53E5-4FD5-A382-29CE9733B922}"/>
              </a:ext>
            </a:extLst>
          </p:cNvPr>
          <p:cNvPicPr preferRelativeResize="0"/>
          <p:nvPr/>
        </p:nvPicPr>
        <p:blipFill>
          <a:blip r:embed="rId3">
            <a:alphaModFix/>
          </a:blip>
          <a:stretch>
            <a:fillRect/>
          </a:stretch>
        </p:blipFill>
        <p:spPr>
          <a:xfrm>
            <a:off x="2133534" y="1285703"/>
            <a:ext cx="7260392" cy="5021770"/>
          </a:xfrm>
          <a:prstGeom prst="rect">
            <a:avLst/>
          </a:prstGeom>
          <a:noFill/>
          <a:ln>
            <a:noFill/>
          </a:ln>
        </p:spPr>
      </p:pic>
    </p:spTree>
    <p:extLst>
      <p:ext uri="{BB962C8B-B14F-4D97-AF65-F5344CB8AC3E}">
        <p14:creationId xmlns:p14="http://schemas.microsoft.com/office/powerpoint/2010/main" val="31146573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d11b87c983_0_7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9" name="Google Shape;199;gd11b87c983_0_74"/>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3" name="Imagen 2">
            <a:extLst>
              <a:ext uri="{FF2B5EF4-FFF2-40B4-BE49-F238E27FC236}">
                <a16:creationId xmlns:a16="http://schemas.microsoft.com/office/drawing/2014/main" id="{278CF8C5-663B-4AD2-A8C7-0F26C0604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5"/>
            <a:ext cx="2314849" cy="661386"/>
          </a:xfrm>
          <a:prstGeom prst="rect">
            <a:avLst/>
          </a:prstGeom>
        </p:spPr>
      </p:pic>
    </p:spTree>
  </p:cSld>
  <p:clrMapOvr>
    <a:masterClrMapping/>
  </p:clrMapOvr>
  <p:transition spd="slow" advTm="45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ARMAS</a:t>
            </a:r>
            <a:endParaRPr sz="4140" b="1" dirty="0">
              <a:solidFill>
                <a:schemeClr val="lt2"/>
              </a:solidFill>
              <a:latin typeface="Orbitron"/>
              <a:sym typeface="Orbitron Regular"/>
            </a:endParaRPr>
          </a:p>
        </p:txBody>
      </p:sp>
      <p:pic>
        <p:nvPicPr>
          <p:cNvPr id="223" name="Google Shape;223;p5"/>
          <p:cNvPicPr preferRelativeResize="0"/>
          <p:nvPr/>
        </p:nvPicPr>
        <p:blipFill>
          <a:blip r:embed="rId3">
            <a:alphaModFix/>
          </a:blip>
          <a:stretch>
            <a:fillRect/>
          </a:stretch>
        </p:blipFill>
        <p:spPr>
          <a:xfrm flipH="1">
            <a:off x="10231541" y="4507907"/>
            <a:ext cx="2267956" cy="4018504"/>
          </a:xfrm>
          <a:prstGeom prst="rect">
            <a:avLst/>
          </a:prstGeom>
          <a:noFill/>
          <a:ln>
            <a:noFill/>
          </a:ln>
        </p:spPr>
      </p:pic>
      <p:pic>
        <p:nvPicPr>
          <p:cNvPr id="3" name="Imagen 2">
            <a:extLst>
              <a:ext uri="{FF2B5EF4-FFF2-40B4-BE49-F238E27FC236}">
                <a16:creationId xmlns:a16="http://schemas.microsoft.com/office/drawing/2014/main" id="{0A291112-DCBB-4234-A689-6EDAE570BAD8}"/>
              </a:ext>
            </a:extLst>
          </p:cNvPr>
          <p:cNvPicPr>
            <a:picLocks noChangeAspect="1"/>
          </p:cNvPicPr>
          <p:nvPr/>
        </p:nvPicPr>
        <p:blipFill>
          <a:blip r:embed="rId4"/>
          <a:stretch>
            <a:fillRect/>
          </a:stretch>
        </p:blipFill>
        <p:spPr>
          <a:xfrm>
            <a:off x="4515150" y="954708"/>
            <a:ext cx="2873985" cy="2873985"/>
          </a:xfrm>
          <a:prstGeom prst="rect">
            <a:avLst/>
          </a:prstGeom>
        </p:spPr>
      </p:pic>
      <p:pic>
        <p:nvPicPr>
          <p:cNvPr id="5" name="Imagen 4">
            <a:extLst>
              <a:ext uri="{FF2B5EF4-FFF2-40B4-BE49-F238E27FC236}">
                <a16:creationId xmlns:a16="http://schemas.microsoft.com/office/drawing/2014/main" id="{A9035D0F-41E2-4403-93A4-EC2ACC5F8A5B}"/>
              </a:ext>
            </a:extLst>
          </p:cNvPr>
          <p:cNvPicPr>
            <a:picLocks noChangeAspect="1"/>
          </p:cNvPicPr>
          <p:nvPr/>
        </p:nvPicPr>
        <p:blipFill>
          <a:blip r:embed="rId5"/>
          <a:stretch>
            <a:fillRect/>
          </a:stretch>
        </p:blipFill>
        <p:spPr>
          <a:xfrm>
            <a:off x="8513373" y="815215"/>
            <a:ext cx="3013478" cy="3013478"/>
          </a:xfrm>
          <a:prstGeom prst="rect">
            <a:avLst/>
          </a:prstGeom>
        </p:spPr>
      </p:pic>
      <p:pic>
        <p:nvPicPr>
          <p:cNvPr id="7" name="Imagen 6">
            <a:extLst>
              <a:ext uri="{FF2B5EF4-FFF2-40B4-BE49-F238E27FC236}">
                <a16:creationId xmlns:a16="http://schemas.microsoft.com/office/drawing/2014/main" id="{B76B76AC-B689-4A34-9F6E-21C62975A353}"/>
              </a:ext>
            </a:extLst>
          </p:cNvPr>
          <p:cNvPicPr>
            <a:picLocks noChangeAspect="1"/>
          </p:cNvPicPr>
          <p:nvPr/>
        </p:nvPicPr>
        <p:blipFill>
          <a:blip r:embed="rId6"/>
          <a:stretch>
            <a:fillRect/>
          </a:stretch>
        </p:blipFill>
        <p:spPr>
          <a:xfrm>
            <a:off x="383575" y="1164659"/>
            <a:ext cx="2458010" cy="2458010"/>
          </a:xfrm>
          <a:prstGeom prst="rect">
            <a:avLst/>
          </a:prstGeom>
        </p:spPr>
      </p:pic>
      <p:pic>
        <p:nvPicPr>
          <p:cNvPr id="9" name="Imagen 8">
            <a:extLst>
              <a:ext uri="{FF2B5EF4-FFF2-40B4-BE49-F238E27FC236}">
                <a16:creationId xmlns:a16="http://schemas.microsoft.com/office/drawing/2014/main" id="{BEF9C3D1-4177-4ACF-9B94-E327430E5AC6}"/>
              </a:ext>
            </a:extLst>
          </p:cNvPr>
          <p:cNvPicPr>
            <a:picLocks noChangeAspect="1"/>
          </p:cNvPicPr>
          <p:nvPr/>
        </p:nvPicPr>
        <p:blipFill>
          <a:blip r:embed="rId7"/>
          <a:stretch>
            <a:fillRect/>
          </a:stretch>
        </p:blipFill>
        <p:spPr>
          <a:xfrm rot="609816" flipH="1">
            <a:off x="8930257" y="6033679"/>
            <a:ext cx="2801256" cy="1714172"/>
          </a:xfrm>
          <a:prstGeom prst="rect">
            <a:avLst/>
          </a:prstGeom>
        </p:spPr>
      </p:pic>
      <p:pic>
        <p:nvPicPr>
          <p:cNvPr id="4" name="Imagen 3">
            <a:extLst>
              <a:ext uri="{FF2B5EF4-FFF2-40B4-BE49-F238E27FC236}">
                <a16:creationId xmlns:a16="http://schemas.microsoft.com/office/drawing/2014/main" id="{4D22E4CC-F18C-424C-A2B3-A45547DC6B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306" y="3171628"/>
            <a:ext cx="3582270" cy="2424003"/>
          </a:xfrm>
          <a:prstGeom prst="rect">
            <a:avLst/>
          </a:prstGeom>
        </p:spPr>
      </p:pic>
      <p:pic>
        <p:nvPicPr>
          <p:cNvPr id="8" name="Imagen 7">
            <a:extLst>
              <a:ext uri="{FF2B5EF4-FFF2-40B4-BE49-F238E27FC236}">
                <a16:creationId xmlns:a16="http://schemas.microsoft.com/office/drawing/2014/main" id="{6DADF547-06E0-42D2-B80B-B2D45EE8D6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19945" y="3171629"/>
            <a:ext cx="3582269" cy="2424002"/>
          </a:xfrm>
          <a:prstGeom prst="rect">
            <a:avLst/>
          </a:prstGeom>
        </p:spPr>
      </p:pic>
      <p:pic>
        <p:nvPicPr>
          <p:cNvPr id="12" name="Google Shape;246;gd11b87c983_0_32">
            <a:extLst>
              <a:ext uri="{FF2B5EF4-FFF2-40B4-BE49-F238E27FC236}">
                <a16:creationId xmlns:a16="http://schemas.microsoft.com/office/drawing/2014/main" id="{F224110B-3909-4273-9CFC-C0A155ECAC8C}"/>
              </a:ext>
            </a:extLst>
          </p:cNvPr>
          <p:cNvPicPr preferRelativeResize="0"/>
          <p:nvPr/>
        </p:nvPicPr>
        <p:blipFill rotWithShape="1">
          <a:blip r:embed="rId10">
            <a:alphaModFix/>
          </a:blip>
          <a:srcRect t="-4646"/>
          <a:stretch/>
        </p:blipFill>
        <p:spPr>
          <a:xfrm>
            <a:off x="7985583" y="3054505"/>
            <a:ext cx="3997781" cy="2538819"/>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d11b87c983_0_68"/>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07" name="Google Shape;207;gd11b87c983_0_68"/>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06B2F6DC-68F5-468D-B5F5-D38B9EF90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35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586780" y="315203"/>
            <a:ext cx="10353900" cy="9705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LOCALIZACIONES</a:t>
            </a:r>
            <a:endParaRPr sz="4140" b="1" dirty="0">
              <a:solidFill>
                <a:schemeClr val="lt2"/>
              </a:solidFill>
              <a:latin typeface="Orbitron"/>
              <a:sym typeface="Orbitron Regular"/>
            </a:endParaRPr>
          </a:p>
        </p:txBody>
      </p:sp>
      <p:sp>
        <p:nvSpPr>
          <p:cNvPr id="232" name="Google Shape;232;p6"/>
          <p:cNvSpPr txBox="1"/>
          <p:nvPr/>
        </p:nvSpPr>
        <p:spPr>
          <a:xfrm>
            <a:off x="1055910" y="1371417"/>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err="1">
                <a:solidFill>
                  <a:schemeClr val="lt2"/>
                </a:solidFill>
                <a:latin typeface="Orbitron"/>
                <a:ea typeface="Orbitron"/>
                <a:cs typeface="Orbitron"/>
                <a:sym typeface="Orbitron"/>
              </a:rPr>
              <a:t>Raids</a:t>
            </a:r>
            <a:endParaRPr dirty="0">
              <a:latin typeface="Abadi" panose="020B0604020104020204" pitchFamily="34" charset="0"/>
            </a:endParaRPr>
          </a:p>
        </p:txBody>
      </p:sp>
      <p:sp>
        <p:nvSpPr>
          <p:cNvPr id="233" name="Google Shape;233;p6"/>
          <p:cNvSpPr txBox="1"/>
          <p:nvPr/>
        </p:nvSpPr>
        <p:spPr>
          <a:xfrm>
            <a:off x="6652234" y="1364355"/>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Mapa</a:t>
            </a:r>
            <a:endParaRPr dirty="0">
              <a:latin typeface="Abadi" panose="020B0604020104020204" pitchFamily="34" charset="0"/>
            </a:endParaRPr>
          </a:p>
        </p:txBody>
      </p:sp>
      <p:pic>
        <p:nvPicPr>
          <p:cNvPr id="234" name="Google Shape;234;p6"/>
          <p:cNvPicPr preferRelativeResize="0"/>
          <p:nvPr/>
        </p:nvPicPr>
        <p:blipFill rotWithShape="1">
          <a:blip r:embed="rId3">
            <a:alphaModFix/>
          </a:blip>
          <a:srcRect t="4607"/>
          <a:stretch/>
        </p:blipFill>
        <p:spPr>
          <a:xfrm>
            <a:off x="6702985" y="1830783"/>
            <a:ext cx="3754997" cy="2515426"/>
          </a:xfrm>
          <a:prstGeom prst="rect">
            <a:avLst/>
          </a:prstGeom>
          <a:noFill/>
          <a:ln>
            <a:noFill/>
          </a:ln>
        </p:spPr>
      </p:pic>
      <p:pic>
        <p:nvPicPr>
          <p:cNvPr id="235" name="Google Shape;235;p6"/>
          <p:cNvPicPr preferRelativeResize="0"/>
          <p:nvPr/>
        </p:nvPicPr>
        <p:blipFill>
          <a:blip r:embed="rId4">
            <a:alphaModFix/>
          </a:blip>
          <a:stretch>
            <a:fillRect/>
          </a:stretch>
        </p:blipFill>
        <p:spPr>
          <a:xfrm>
            <a:off x="1260198" y="1921000"/>
            <a:ext cx="3584052" cy="2425209"/>
          </a:xfrm>
          <a:prstGeom prst="rect">
            <a:avLst/>
          </a:prstGeom>
          <a:noFill/>
          <a:ln>
            <a:noFill/>
          </a:ln>
        </p:spPr>
      </p:pic>
      <p:pic>
        <p:nvPicPr>
          <p:cNvPr id="9" name="Google Shape;221;p5">
            <a:extLst>
              <a:ext uri="{FF2B5EF4-FFF2-40B4-BE49-F238E27FC236}">
                <a16:creationId xmlns:a16="http://schemas.microsoft.com/office/drawing/2014/main" id="{BBC0A709-B0DC-4D49-98D4-EEC6C36EA1D0}"/>
              </a:ext>
            </a:extLst>
          </p:cNvPr>
          <p:cNvPicPr preferRelativeResize="0"/>
          <p:nvPr/>
        </p:nvPicPr>
        <p:blipFill>
          <a:blip r:embed="rId5">
            <a:alphaModFix/>
          </a:blip>
          <a:stretch>
            <a:fillRect/>
          </a:stretch>
        </p:blipFill>
        <p:spPr>
          <a:xfrm>
            <a:off x="3615894" y="4570120"/>
            <a:ext cx="5276331" cy="2287880"/>
          </a:xfrm>
          <a:prstGeom prst="rect">
            <a:avLst/>
          </a:prstGeom>
          <a:noFill/>
          <a:ln>
            <a:noFill/>
          </a:ln>
        </p:spPr>
      </p:pic>
      <p:sp>
        <p:nvSpPr>
          <p:cNvPr id="10" name="Google Shape;232;p6">
            <a:extLst>
              <a:ext uri="{FF2B5EF4-FFF2-40B4-BE49-F238E27FC236}">
                <a16:creationId xmlns:a16="http://schemas.microsoft.com/office/drawing/2014/main" id="{8C20FF1A-359C-4ADE-8FE7-3BA1993A0026}"/>
              </a:ext>
            </a:extLst>
          </p:cNvPr>
          <p:cNvSpPr txBox="1"/>
          <p:nvPr/>
        </p:nvSpPr>
        <p:spPr>
          <a:xfrm>
            <a:off x="9002615" y="5486583"/>
            <a:ext cx="2114732"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lnSpcReduction="10000"/>
          </a:bodyPr>
          <a:lstStyle/>
          <a:p>
            <a:pPr marL="148590" marR="0" lvl="0" indent="0" algn="ctr" rtl="0">
              <a:lnSpc>
                <a:spcPct val="100000"/>
              </a:lnSpc>
              <a:spcBef>
                <a:spcPts val="360"/>
              </a:spcBef>
              <a:spcAft>
                <a:spcPts val="0"/>
              </a:spcAft>
              <a:buClr>
                <a:schemeClr val="lt2"/>
              </a:buClr>
              <a:buSzPts val="1260"/>
              <a:buFont typeface="Noto Sans Symbols"/>
              <a:buNone/>
            </a:pPr>
            <a:r>
              <a:rPr lang="es-ES" sz="1400" dirty="0">
                <a:solidFill>
                  <a:schemeClr val="lt2"/>
                </a:solidFill>
                <a:latin typeface="Orbitron"/>
                <a:sym typeface="Orbitron"/>
              </a:rPr>
              <a:t>Todos los mapas han sido elaborados en </a:t>
            </a:r>
            <a:r>
              <a:rPr lang="es-ES" sz="1400" dirty="0" err="1">
                <a:solidFill>
                  <a:schemeClr val="lt2"/>
                </a:solidFill>
                <a:latin typeface="Orbitron"/>
                <a:sym typeface="Orbitron"/>
              </a:rPr>
              <a:t>Tiled</a:t>
            </a:r>
            <a:endParaRPr sz="1400" dirty="0">
              <a:latin typeface="Abadi" panose="020B0604020104020204" pitchFamily="34" charset="0"/>
            </a:endParaRPr>
          </a:p>
        </p:txBody>
      </p:sp>
      <p:pic>
        <p:nvPicPr>
          <p:cNvPr id="11" name="Google Shape;256;p7">
            <a:extLst>
              <a:ext uri="{FF2B5EF4-FFF2-40B4-BE49-F238E27FC236}">
                <a16:creationId xmlns:a16="http://schemas.microsoft.com/office/drawing/2014/main" id="{123BEEAE-6F85-4A36-9093-5CB26D81A095}"/>
              </a:ext>
            </a:extLst>
          </p:cNvPr>
          <p:cNvPicPr preferRelativeResize="0"/>
          <p:nvPr/>
        </p:nvPicPr>
        <p:blipFill>
          <a:blip r:embed="rId6">
            <a:alphaModFix/>
          </a:blip>
          <a:stretch>
            <a:fillRect/>
          </a:stretch>
        </p:blipFill>
        <p:spPr>
          <a:xfrm>
            <a:off x="1260198" y="4630245"/>
            <a:ext cx="1712676" cy="1712676"/>
          </a:xfrm>
          <a:prstGeom prst="rect">
            <a:avLst/>
          </a:prstGeom>
          <a:noFill/>
          <a:ln>
            <a:noFill/>
          </a:ln>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d11b87c983_0_6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91" name="Google Shape;191;gd11b87c983_0_62"/>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9733C7A5-DF9B-4CE3-89AE-DAAE97207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14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1"/>
          <p:cNvSpPr txBox="1"/>
          <p:nvPr/>
        </p:nvSpPr>
        <p:spPr>
          <a:xfrm>
            <a:off x="2063250" y="308425"/>
            <a:ext cx="82662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4140" b="1" i="0" u="none" strike="noStrike" cap="none" dirty="0">
                <a:solidFill>
                  <a:schemeClr val="lt2"/>
                </a:solidFill>
                <a:latin typeface="Orbitron"/>
                <a:ea typeface="Orbitron"/>
                <a:cs typeface="Orbitron"/>
                <a:sym typeface="Orbitron"/>
              </a:rPr>
              <a:t>PLANIFICACIÓN</a:t>
            </a:r>
            <a:endParaRPr sz="2100" b="0" i="0" u="none" strike="noStrike" cap="none" dirty="0">
              <a:solidFill>
                <a:schemeClr val="lt1"/>
              </a:solidFill>
              <a:latin typeface="Orbitron"/>
              <a:ea typeface="Orbitron"/>
              <a:cs typeface="Orbitron"/>
              <a:sym typeface="Orbitron"/>
            </a:endParaRPr>
          </a:p>
        </p:txBody>
      </p:sp>
      <p:pic>
        <p:nvPicPr>
          <p:cNvPr id="266" name="Google Shape;266;p11"/>
          <p:cNvPicPr preferRelativeResize="0"/>
          <p:nvPr/>
        </p:nvPicPr>
        <p:blipFill>
          <a:blip r:embed="rId3">
            <a:alphaModFix/>
          </a:blip>
          <a:stretch>
            <a:fillRect/>
          </a:stretch>
        </p:blipFill>
        <p:spPr>
          <a:xfrm>
            <a:off x="9131425" y="3041443"/>
            <a:ext cx="2087599" cy="1565695"/>
          </a:xfrm>
          <a:prstGeom prst="rect">
            <a:avLst/>
          </a:prstGeom>
          <a:noFill/>
          <a:ln>
            <a:noFill/>
          </a:ln>
        </p:spPr>
      </p:pic>
      <p:graphicFrame>
        <p:nvGraphicFramePr>
          <p:cNvPr id="267" name="Google Shape;267;p11"/>
          <p:cNvGraphicFramePr/>
          <p:nvPr>
            <p:extLst>
              <p:ext uri="{D42A27DB-BD31-4B8C-83A1-F6EECF244321}">
                <p14:modId xmlns:p14="http://schemas.microsoft.com/office/powerpoint/2010/main" val="3568375579"/>
              </p:ext>
            </p:extLst>
          </p:nvPr>
        </p:nvGraphicFramePr>
        <p:xfrm>
          <a:off x="1228243" y="1195156"/>
          <a:ext cx="6402175" cy="5258280"/>
        </p:xfrm>
        <a:graphic>
          <a:graphicData uri="http://schemas.openxmlformats.org/drawingml/2006/table">
            <a:tbl>
              <a:tblPr bandRow="1">
                <a:noFill/>
              </a:tblPr>
              <a:tblGrid>
                <a:gridCol w="1066050">
                  <a:extLst>
                    <a:ext uri="{9D8B030D-6E8A-4147-A177-3AD203B41FA5}">
                      <a16:colId xmlns:a16="http://schemas.microsoft.com/office/drawing/2014/main" val="20000"/>
                    </a:ext>
                  </a:extLst>
                </a:gridCol>
                <a:gridCol w="5336125">
                  <a:extLst>
                    <a:ext uri="{9D8B030D-6E8A-4147-A177-3AD203B41FA5}">
                      <a16:colId xmlns:a16="http://schemas.microsoft.com/office/drawing/2014/main" val="20001"/>
                    </a:ext>
                  </a:extLst>
                </a:gridCol>
              </a:tblGrid>
              <a:tr h="1746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1</a:t>
                      </a:r>
                      <a:endParaRPr dirty="0"/>
                    </a:p>
                  </a:txBody>
                  <a:tcPr marL="117025" marR="117025" marT="58500" marB="58500" anchor="ctr">
                    <a:solidFill>
                      <a:srgbClr val="E7CECB"/>
                    </a:solidFill>
                  </a:tcPr>
                </a:tc>
                <a:tc>
                  <a:txBody>
                    <a:bodyPr/>
                    <a:lstStyle/>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escenas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lnSpc>
                          <a:spcPct val="100000"/>
                        </a:lnSpc>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Inventario tipo </a:t>
                      </a:r>
                      <a:r>
                        <a:rPr lang="es-ES" sz="2300" u="none" strike="noStrike" cap="none" dirty="0" err="1">
                          <a:latin typeface="Overlock"/>
                          <a:ea typeface="Overlock"/>
                          <a:cs typeface="Overlock"/>
                          <a:sym typeface="Overlock"/>
                        </a:rPr>
                        <a:t>tetris</a:t>
                      </a:r>
                      <a:r>
                        <a:rPr lang="es-ES" sz="2300" u="none" strike="noStrike" cap="none" dirty="0">
                          <a:latin typeface="Overlock"/>
                          <a:ea typeface="Overlock"/>
                          <a:cs typeface="Overlock"/>
                          <a:sym typeface="Overlock"/>
                        </a:rPr>
                        <a:t>  </a:t>
                      </a:r>
                      <a:r>
                        <a:rPr lang="es-ES" sz="2300" u="none" strike="noStrike" cap="none"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combate  </a:t>
                      </a:r>
                      <a:r>
                        <a:rPr lang="es-ES" sz="2300" u="none" strike="noStrike" cap="none"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Escena del refugio  </a:t>
                      </a:r>
                      <a:r>
                        <a:rPr lang="es-ES" sz="2300" u="none" strike="noStrike" cap="none" dirty="0">
                          <a:solidFill>
                            <a:srgbClr val="FF0000"/>
                          </a:solidFill>
                          <a:latin typeface="Overlock"/>
                          <a:ea typeface="Overlock"/>
                          <a:cs typeface="Overlock"/>
                          <a:sym typeface="Overlock"/>
                        </a:rPr>
                        <a:t>X </a:t>
                      </a:r>
                      <a:r>
                        <a:rPr lang="es-ES" sz="2300" dirty="0">
                          <a:solidFill>
                            <a:srgbClr val="00B050"/>
                          </a:solidFill>
                          <a:latin typeface="Overlock"/>
                          <a:ea typeface="Overlock"/>
                          <a:cs typeface="Overlock"/>
                          <a:sym typeface="Overlock"/>
                        </a:rPr>
                        <a:t>√</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Enemigo a distancia  </a:t>
                      </a:r>
                      <a:r>
                        <a:rPr lang="es-ES" sz="2300" u="none" strike="noStrike" cap="none" dirty="0">
                          <a:solidFill>
                            <a:srgbClr val="FF0000"/>
                          </a:solidFill>
                          <a:latin typeface="Overlock"/>
                          <a:ea typeface="Overlock"/>
                          <a:cs typeface="Overlock"/>
                          <a:sym typeface="Overlock"/>
                        </a:rPr>
                        <a:t>X </a:t>
                      </a:r>
                      <a:r>
                        <a:rPr lang="es-ES" sz="2300" dirty="0" err="1">
                          <a:solidFill>
                            <a:srgbClr val="FF0000"/>
                          </a:solidFill>
                          <a:latin typeface="Overlock"/>
                          <a:ea typeface="Overlock"/>
                          <a:cs typeface="Overlock"/>
                          <a:sym typeface="Overlock"/>
                        </a:rPr>
                        <a:t>X</a:t>
                      </a:r>
                      <a:endParaRPr dirty="0"/>
                    </a:p>
                  </a:txBody>
                  <a:tcPr marL="117025" marR="117025" marT="58500" marB="58500">
                    <a:solidFill>
                      <a:srgbClr val="E7CECB"/>
                    </a:solidFill>
                  </a:tcPr>
                </a:tc>
                <a:extLst>
                  <a:ext uri="{0D108BD9-81ED-4DB2-BD59-A6C34878D82A}">
                    <a16:rowId xmlns:a16="http://schemas.microsoft.com/office/drawing/2014/main" val="10000"/>
                  </a:ext>
                </a:extLst>
              </a:tr>
              <a:tr h="1471750">
                <a:tc>
                  <a:txBody>
                    <a:bodyPr/>
                    <a:lstStyle/>
                    <a:p>
                      <a:pPr marL="0" marR="0" lvl="0" indent="0" algn="ctr" rtl="0">
                        <a:spcBef>
                          <a:spcPts val="0"/>
                        </a:spcBef>
                        <a:spcAft>
                          <a:spcPts val="0"/>
                        </a:spcAft>
                        <a:buNone/>
                      </a:pPr>
                      <a:r>
                        <a:rPr lang="es-ES" sz="2300" b="1" u="none" strike="noStrike" cap="none" dirty="0">
                          <a:latin typeface="Overlock"/>
                          <a:ea typeface="Overlock"/>
                          <a:cs typeface="Overlock"/>
                          <a:sym typeface="Overlock"/>
                        </a:rPr>
                        <a:t>Hito 2</a:t>
                      </a:r>
                      <a:endParaRPr dirty="0"/>
                    </a:p>
                  </a:txBody>
                  <a:tcPr marL="117025" marR="117025" marT="58500" marB="58500" anchor="ctr">
                    <a:solidFill>
                      <a:srgbClr val="D6BBB2"/>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a:t>
                      </a:r>
                      <a:r>
                        <a:rPr lang="es-ES" sz="2300" u="none" strike="noStrike" cap="none" dirty="0" err="1">
                          <a:latin typeface="Overlock"/>
                          <a:ea typeface="Overlock"/>
                          <a:cs typeface="Overlock"/>
                          <a:sym typeface="Overlock"/>
                        </a:rPr>
                        <a:t>crafteo</a:t>
                      </a:r>
                      <a:r>
                        <a:rPr lang="es-ES" sz="2300" u="none" strike="noStrike" cap="none" dirty="0">
                          <a:latin typeface="Overlock"/>
                          <a:ea typeface="Overlock"/>
                          <a:cs typeface="Overlock"/>
                          <a:sym typeface="Overlock"/>
                        </a:rPr>
                        <a:t>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Sistema de manejo de estados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Terminar de decidir el contenido </a:t>
                      </a:r>
                      <a:r>
                        <a:rPr lang="es-ES" sz="2300" dirty="0">
                          <a:solidFill>
                            <a:srgbClr val="00B050"/>
                          </a:solidFill>
                          <a:latin typeface="Overlock"/>
                          <a:ea typeface="Overlock"/>
                          <a:cs typeface="Overlock"/>
                          <a:sym typeface="Overlock"/>
                        </a:rPr>
                        <a:t>√</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Efectos de sonido </a:t>
                      </a:r>
                      <a:r>
                        <a:rPr lang="es-ES" sz="2300" dirty="0">
                          <a:solidFill>
                            <a:srgbClr val="FF0000"/>
                          </a:solidFill>
                          <a:latin typeface="Overlock"/>
                          <a:ea typeface="Overlock"/>
                          <a:cs typeface="Overlock"/>
                          <a:sym typeface="Overlock"/>
                        </a:rPr>
                        <a:t>X</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Comenzar con el QA </a:t>
                      </a:r>
                      <a:r>
                        <a:rPr lang="es-ES" sz="2300" dirty="0">
                          <a:solidFill>
                            <a:srgbClr val="FF0000"/>
                          </a:solidFill>
                          <a:latin typeface="Overlock"/>
                          <a:ea typeface="Overlock"/>
                          <a:cs typeface="Overlock"/>
                          <a:sym typeface="Overlock"/>
                        </a:rPr>
                        <a:t>X</a:t>
                      </a:r>
                      <a:endParaRPr dirty="0"/>
                    </a:p>
                  </a:txBody>
                  <a:tcPr marL="117025" marR="117025" marT="58500" marB="58500">
                    <a:solidFill>
                      <a:srgbClr val="D6BBB2"/>
                    </a:solidFill>
                  </a:tcPr>
                </a:tc>
                <a:extLst>
                  <a:ext uri="{0D108BD9-81ED-4DB2-BD59-A6C34878D82A}">
                    <a16:rowId xmlns:a16="http://schemas.microsoft.com/office/drawing/2014/main" val="10001"/>
                  </a:ext>
                </a:extLst>
              </a:tr>
              <a:tr h="1519075">
                <a:tc>
                  <a:txBody>
                    <a:bodyPr/>
                    <a:lstStyle/>
                    <a:p>
                      <a:pPr marL="0" marR="0" lvl="0" indent="0" algn="ctr" rtl="0">
                        <a:spcBef>
                          <a:spcPts val="0"/>
                        </a:spcBef>
                        <a:spcAft>
                          <a:spcPts val="0"/>
                        </a:spcAft>
                        <a:buNone/>
                      </a:pPr>
                      <a:r>
                        <a:rPr lang="es-ES" sz="2300" b="1" u="none" strike="noStrike" cap="none">
                          <a:latin typeface="Overlock"/>
                          <a:ea typeface="Overlock"/>
                          <a:cs typeface="Overlock"/>
                          <a:sym typeface="Overlock"/>
                        </a:rPr>
                        <a:t>Hito 3</a:t>
                      </a:r>
                      <a:endParaRPr/>
                    </a:p>
                  </a:txBody>
                  <a:tcPr marL="117025" marR="117025" marT="58500" marB="58500" anchor="ctr">
                    <a:solidFill>
                      <a:srgbClr val="E7CECB"/>
                    </a:solidFill>
                  </a:tcPr>
                </a:tc>
                <a:tc>
                  <a:txBody>
                    <a:bodyPr/>
                    <a:lstStyle/>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Arte final</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Pagina web</a:t>
                      </a:r>
                      <a:endParaRPr dirty="0"/>
                    </a:p>
                    <a:p>
                      <a:pPr marL="285750" marR="0" lvl="0" indent="-285750" algn="l" rtl="0">
                        <a:spcBef>
                          <a:spcPts val="0"/>
                        </a:spcBef>
                        <a:spcAft>
                          <a:spcPts val="0"/>
                        </a:spcAft>
                        <a:buClr>
                          <a:schemeClr val="lt1"/>
                        </a:buClr>
                        <a:buSzPts val="2300"/>
                        <a:buFont typeface="Overlock"/>
                        <a:buChar char="-"/>
                      </a:pPr>
                      <a:r>
                        <a:rPr lang="es-ES" sz="2300" u="none" strike="noStrike" cap="none" dirty="0" err="1">
                          <a:latin typeface="Overlock"/>
                          <a:ea typeface="Overlock"/>
                          <a:cs typeface="Overlock"/>
                          <a:sym typeface="Overlock"/>
                        </a:rPr>
                        <a:t>Musica</a:t>
                      </a:r>
                      <a:endParaRPr sz="2300" u="none" strike="noStrike" cap="none" dirty="0">
                        <a:latin typeface="Overlock"/>
                        <a:ea typeface="Overlock"/>
                        <a:cs typeface="Overlock"/>
                        <a:sym typeface="Overlock"/>
                      </a:endParaRPr>
                    </a:p>
                    <a:p>
                      <a:pPr marL="285750" marR="0" lvl="0" indent="-285750" algn="l" rtl="0">
                        <a:spcBef>
                          <a:spcPts val="0"/>
                        </a:spcBef>
                        <a:spcAft>
                          <a:spcPts val="0"/>
                        </a:spcAft>
                        <a:buClr>
                          <a:schemeClr val="lt1"/>
                        </a:buClr>
                        <a:buSzPts val="2300"/>
                        <a:buFont typeface="Overlock"/>
                        <a:buChar char="-"/>
                      </a:pPr>
                      <a:r>
                        <a:rPr lang="es-ES" sz="2300" u="none" strike="noStrike" cap="none" dirty="0">
                          <a:latin typeface="Overlock"/>
                          <a:ea typeface="Overlock"/>
                          <a:cs typeface="Overlock"/>
                          <a:sym typeface="Overlock"/>
                        </a:rPr>
                        <a:t>Mapas de </a:t>
                      </a:r>
                      <a:r>
                        <a:rPr lang="es-ES" sz="2300" u="none" strike="noStrike" cap="none" dirty="0" err="1">
                          <a:latin typeface="Overlock"/>
                          <a:ea typeface="Overlock"/>
                          <a:cs typeface="Overlock"/>
                          <a:sym typeface="Overlock"/>
                        </a:rPr>
                        <a:t>raids</a:t>
                      </a:r>
                      <a:r>
                        <a:rPr lang="es-ES" sz="2300" u="none" strike="noStrike" cap="none" dirty="0">
                          <a:latin typeface="Overlock"/>
                          <a:ea typeface="Overlock"/>
                          <a:cs typeface="Overlock"/>
                          <a:sym typeface="Overlock"/>
                        </a:rPr>
                        <a:t> finalizados</a:t>
                      </a:r>
                      <a:endParaRPr sz="2300" u="none" strike="noStrike" cap="none" dirty="0">
                        <a:latin typeface="Overlock"/>
                        <a:ea typeface="Overlock"/>
                        <a:cs typeface="Overlock"/>
                        <a:sym typeface="Overlock"/>
                      </a:endParaRPr>
                    </a:p>
                  </a:txBody>
                  <a:tcPr marL="117025" marR="117025" marT="58500" marB="58500">
                    <a:solidFill>
                      <a:srgbClr val="E7CECB"/>
                    </a:solidFill>
                  </a:tcPr>
                </a:tc>
                <a:extLst>
                  <a:ext uri="{0D108BD9-81ED-4DB2-BD59-A6C34878D82A}">
                    <a16:rowId xmlns:a16="http://schemas.microsoft.com/office/drawing/2014/main" val="10002"/>
                  </a:ext>
                </a:extLst>
              </a:tr>
            </a:tbl>
          </a:graphicData>
        </a:graphic>
      </p:graphicFrame>
      <p:sp>
        <p:nvSpPr>
          <p:cNvPr id="268" name="Google Shape;268;p11"/>
          <p:cNvSpPr txBox="1"/>
          <p:nvPr/>
        </p:nvSpPr>
        <p:spPr>
          <a:xfrm>
            <a:off x="8561825" y="208897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SOLDADOS CAÍDOS</a:t>
            </a:r>
            <a:endParaRPr sz="300" b="0" i="0" u="none" strike="noStrike" cap="none" dirty="0">
              <a:solidFill>
                <a:schemeClr val="lt1"/>
              </a:solidFill>
              <a:latin typeface="Orbitron"/>
              <a:ea typeface="Orbitron"/>
              <a:cs typeface="Orbitron"/>
              <a:sym typeface="Orbitron"/>
            </a:endParaRPr>
          </a:p>
        </p:txBody>
      </p:sp>
      <p:sp>
        <p:nvSpPr>
          <p:cNvPr id="269" name="Google Shape;269;p11"/>
          <p:cNvSpPr txBox="1"/>
          <p:nvPr/>
        </p:nvSpPr>
        <p:spPr>
          <a:xfrm>
            <a:off x="9729475" y="5368000"/>
            <a:ext cx="56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ustria"/>
              <a:ea typeface="Lustria"/>
              <a:cs typeface="Lustria"/>
              <a:sym typeface="Lustria"/>
            </a:endParaRPr>
          </a:p>
        </p:txBody>
      </p:sp>
      <p:sp>
        <p:nvSpPr>
          <p:cNvPr id="270" name="Google Shape;270;p11"/>
          <p:cNvSpPr txBox="1"/>
          <p:nvPr/>
        </p:nvSpPr>
        <p:spPr>
          <a:xfrm>
            <a:off x="8561825" y="4745325"/>
            <a:ext cx="3226800" cy="729300"/>
          </a:xfrm>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0" marR="0" lvl="0" indent="0" algn="ctr" rtl="0">
              <a:spcBef>
                <a:spcPts val="0"/>
              </a:spcBef>
              <a:spcAft>
                <a:spcPts val="0"/>
              </a:spcAft>
              <a:buClr>
                <a:schemeClr val="lt2"/>
              </a:buClr>
              <a:buSzPts val="935"/>
              <a:buFont typeface="Consolas"/>
              <a:buNone/>
            </a:pPr>
            <a:r>
              <a:rPr lang="es-ES" sz="2340" b="1" dirty="0">
                <a:solidFill>
                  <a:schemeClr val="lt2"/>
                </a:solidFill>
                <a:latin typeface="Orbitron"/>
                <a:ea typeface="Orbitron"/>
                <a:cs typeface="Orbitron"/>
                <a:sym typeface="Orbitron"/>
              </a:rPr>
              <a:t>:(</a:t>
            </a:r>
            <a:endParaRPr sz="300" b="0" i="0" u="none" strike="noStrike" cap="none" dirty="0">
              <a:solidFill>
                <a:schemeClr val="lt1"/>
              </a:solidFill>
              <a:latin typeface="Orbitron"/>
              <a:ea typeface="Orbitron"/>
              <a:cs typeface="Orbitron"/>
              <a:sym typeface="Orbitron"/>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gd11b87c983_0_9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278" name="Google Shape;278;gd11b87c983_0_94"/>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279" name="Google Shape;279;gd11b87c983_0_94"/>
          <p:cNvPicPr preferRelativeResize="0"/>
          <p:nvPr/>
        </p:nvPicPr>
        <p:blipFill>
          <a:blip r:embed="rId5">
            <a:alphaModFix/>
          </a:blip>
          <a:stretch>
            <a:fillRect/>
          </a:stretch>
        </p:blipFill>
        <p:spPr>
          <a:xfrm>
            <a:off x="1206025" y="1697150"/>
            <a:ext cx="6990875" cy="3852625"/>
          </a:xfrm>
          <a:prstGeom prst="rect">
            <a:avLst/>
          </a:prstGeom>
          <a:noFill/>
          <a:ln>
            <a:noFill/>
          </a:ln>
        </p:spPr>
      </p:pic>
      <p:pic>
        <p:nvPicPr>
          <p:cNvPr id="6" name="Imagen 5">
            <a:extLst>
              <a:ext uri="{FF2B5EF4-FFF2-40B4-BE49-F238E27FC236}">
                <a16:creationId xmlns:a16="http://schemas.microsoft.com/office/drawing/2014/main" id="{149470EB-A5C9-4AEF-B635-5545549ED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7291635" y="4463587"/>
            <a:ext cx="4900365" cy="23136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lnSpcReduction="10000"/>
          </a:bodyPr>
          <a:lstStyle/>
          <a:p>
            <a:pPr marL="0" lvl="0" indent="0" algn="l" rtl="0">
              <a:lnSpc>
                <a:spcPct val="150000"/>
              </a:lnSpc>
              <a:spcBef>
                <a:spcPts val="0"/>
              </a:spcBef>
              <a:spcAft>
                <a:spcPts val="0"/>
              </a:spcAft>
              <a:buSzPts val="1260"/>
              <a:buNone/>
            </a:pPr>
            <a:r>
              <a:rPr lang="es-ES" sz="1800" b="1" dirty="0">
                <a:solidFill>
                  <a:srgbClr val="E88663"/>
                </a:solidFill>
                <a:latin typeface="Orbitron"/>
                <a:ea typeface="Orbitron"/>
                <a:cs typeface="Orbitron"/>
                <a:sym typeface="Orbitron"/>
              </a:rPr>
              <a:t>Cristian Castillo       Emile de </a:t>
            </a:r>
            <a:r>
              <a:rPr lang="es-ES" sz="1800" b="1" dirty="0" err="1">
                <a:solidFill>
                  <a:srgbClr val="E88663"/>
                </a:solidFill>
                <a:latin typeface="Orbitron"/>
                <a:ea typeface="Orbitron"/>
                <a:cs typeface="Orbitron"/>
                <a:sym typeface="Orbitron"/>
              </a:rPr>
              <a:t>Kadt</a:t>
            </a:r>
            <a:r>
              <a:rPr lang="es-ES" sz="1800" b="1" dirty="0">
                <a:solidFill>
                  <a:srgbClr val="E88663"/>
                </a:solidFill>
                <a:latin typeface="Orbitron"/>
                <a:ea typeface="Orbitron"/>
                <a:cs typeface="Orbitron"/>
                <a:sym typeface="Orbitron"/>
              </a:rPr>
              <a:t> </a:t>
            </a:r>
            <a:endParaRPr sz="1800" b="1" dirty="0">
              <a:solidFill>
                <a:srgbClr val="E88663"/>
              </a:solidFill>
              <a:latin typeface="Orbitron"/>
              <a:ea typeface="Orbitron"/>
              <a:cs typeface="Orbitron"/>
              <a:sym typeface="Orbitron"/>
            </a:endParaRPr>
          </a:p>
          <a:p>
            <a:pPr marL="0" lvl="0" indent="0" algn="l" rtl="0">
              <a:lnSpc>
                <a:spcPct val="150000"/>
              </a:lnSpc>
              <a:spcBef>
                <a:spcPts val="0"/>
              </a:spcBef>
              <a:spcAft>
                <a:spcPts val="0"/>
              </a:spcAft>
              <a:buSzPts val="1260"/>
              <a:buNone/>
            </a:pPr>
            <a:r>
              <a:rPr lang="es-ES" sz="1800" b="1" dirty="0" err="1">
                <a:solidFill>
                  <a:srgbClr val="E88663"/>
                </a:solidFill>
                <a:latin typeface="Orbitron"/>
                <a:ea typeface="Orbitron"/>
                <a:cs typeface="Orbitron"/>
                <a:sym typeface="Orbitron"/>
              </a:rPr>
              <a:t>Yojhan</a:t>
            </a:r>
            <a:r>
              <a:rPr lang="es-ES" sz="1800" b="1" dirty="0">
                <a:solidFill>
                  <a:srgbClr val="E88663"/>
                </a:solidFill>
                <a:latin typeface="Orbitron"/>
                <a:ea typeface="Orbitron"/>
                <a:cs typeface="Orbitron"/>
                <a:sym typeface="Orbitron"/>
              </a:rPr>
              <a:t> S. García      Iago Quintas </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Pablo González       Pablo Fernández</a:t>
            </a:r>
            <a:endParaRPr dirty="0">
              <a:latin typeface="Orbitron"/>
              <a:ea typeface="Orbitron"/>
              <a:cs typeface="Orbitron"/>
              <a:sym typeface="Orbitron"/>
            </a:endParaRPr>
          </a:p>
          <a:p>
            <a:pPr marL="0" lvl="0" indent="0" algn="l" rtl="0">
              <a:lnSpc>
                <a:spcPct val="150000"/>
              </a:lnSpc>
              <a:spcBef>
                <a:spcPts val="960"/>
              </a:spcBef>
              <a:spcAft>
                <a:spcPts val="0"/>
              </a:spcAft>
              <a:buSzPts val="1260"/>
              <a:buNone/>
            </a:pPr>
            <a:r>
              <a:rPr lang="es-ES" sz="1800" b="1" dirty="0">
                <a:solidFill>
                  <a:srgbClr val="E88663"/>
                </a:solidFill>
                <a:latin typeface="Orbitron"/>
                <a:ea typeface="Orbitron"/>
                <a:cs typeface="Orbitron"/>
                <a:sym typeface="Orbitron"/>
              </a:rPr>
              <a:t>Aarón N. Moreno     Iván Sánchez </a:t>
            </a:r>
            <a:endParaRPr dirty="0">
              <a:latin typeface="Orbitron"/>
              <a:ea typeface="Orbitron"/>
              <a:cs typeface="Orbitron"/>
              <a:sym typeface="Orbitron"/>
            </a:endParaRPr>
          </a:p>
          <a:p>
            <a:pPr marL="0" lvl="0" indent="0" algn="l" rtl="0">
              <a:spcBef>
                <a:spcPts val="960"/>
              </a:spcBef>
              <a:spcAft>
                <a:spcPts val="0"/>
              </a:spcAft>
              <a:buSzPts val="1260"/>
              <a:buNone/>
            </a:pPr>
            <a:r>
              <a:rPr lang="es-ES" sz="1800" b="1" dirty="0">
                <a:solidFill>
                  <a:srgbClr val="E88663"/>
                </a:solidFill>
                <a:latin typeface="Orbitron"/>
                <a:ea typeface="Orbitron"/>
                <a:cs typeface="Orbitron"/>
                <a:sym typeface="Orbitron"/>
              </a:rPr>
              <a:t>            </a:t>
            </a:r>
            <a:endParaRPr dirty="0">
              <a:latin typeface="Orbitron"/>
              <a:ea typeface="Orbitron"/>
              <a:cs typeface="Orbitron"/>
              <a:sym typeface="Orbitron"/>
            </a:endParaRPr>
          </a:p>
        </p:txBody>
      </p:sp>
      <p:pic>
        <p:nvPicPr>
          <p:cNvPr id="149" name="Google Shape;149;p1"/>
          <p:cNvPicPr preferRelativeResize="0"/>
          <p:nvPr/>
        </p:nvPicPr>
        <p:blipFill rotWithShape="1">
          <a:blip r:embed="rId3">
            <a:alphaModFix/>
          </a:blip>
          <a:srcRect/>
          <a:stretch/>
        </p:blipFill>
        <p:spPr>
          <a:xfrm>
            <a:off x="2185416" y="3545564"/>
            <a:ext cx="3839352" cy="3839352"/>
          </a:xfrm>
          <a:prstGeom prst="rect">
            <a:avLst/>
          </a:prstGeom>
          <a:noFill/>
          <a:ln>
            <a:noFill/>
          </a:ln>
        </p:spPr>
      </p:pic>
      <p:sp>
        <p:nvSpPr>
          <p:cNvPr id="150" name="Google Shape;150;p1"/>
          <p:cNvSpPr txBox="1"/>
          <p:nvPr/>
        </p:nvSpPr>
        <p:spPr>
          <a:xfrm>
            <a:off x="7413695" y="2379000"/>
            <a:ext cx="4656244" cy="10500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2"/>
              </a:buClr>
              <a:buSzPts val="935"/>
              <a:buFont typeface="Consolas"/>
              <a:buNone/>
            </a:pPr>
            <a:r>
              <a:rPr lang="es-ES" sz="6000" b="1" i="0" u="none" strike="noStrike" cap="none" dirty="0">
                <a:solidFill>
                  <a:schemeClr val="lt2"/>
                </a:solidFill>
                <a:latin typeface="Orbitron Regular"/>
                <a:ea typeface="Orbitron Regular"/>
                <a:cs typeface="Orbitron Regular"/>
                <a:sym typeface="Orbitron Regular"/>
              </a:rPr>
              <a:t>HITO </a:t>
            </a:r>
            <a:r>
              <a:rPr lang="es-ES" sz="6000" b="1" dirty="0">
                <a:solidFill>
                  <a:schemeClr val="lt2"/>
                </a:solidFill>
                <a:latin typeface="Orbitron Regular"/>
                <a:ea typeface="Orbitron Regular"/>
                <a:cs typeface="Orbitron Regular"/>
                <a:sym typeface="Orbitron Regular"/>
              </a:rPr>
              <a:t>2</a:t>
            </a:r>
            <a:endParaRPr sz="6000" b="0" i="0" u="none" strike="noStrike" cap="none" dirty="0">
              <a:solidFill>
                <a:schemeClr val="lt1"/>
              </a:solidFill>
              <a:latin typeface="Orbitron Regular"/>
              <a:ea typeface="Orbitron Regular"/>
              <a:cs typeface="Orbitron Regular"/>
              <a:sym typeface="Orbitron Regular"/>
            </a:endParaRPr>
          </a:p>
        </p:txBody>
      </p:sp>
      <p:pic>
        <p:nvPicPr>
          <p:cNvPr id="151" name="Google Shape;151;p1" descr="Logo&#10;&#10;Description automatically generated"/>
          <p:cNvPicPr preferRelativeResize="0"/>
          <p:nvPr/>
        </p:nvPicPr>
        <p:blipFill rotWithShape="1">
          <a:blip r:embed="rId4">
            <a:alphaModFix/>
          </a:blip>
          <a:srcRect/>
          <a:stretch/>
        </p:blipFill>
        <p:spPr>
          <a:xfrm>
            <a:off x="433631" y="-921668"/>
            <a:ext cx="6858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500"/>
                                        <p:tgtEl>
                                          <p:spTgt spid="148">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animEffect transition="in" filter="fade">
                                      <p:cBhvr>
                                        <p:cTn id="11" dur="500"/>
                                        <p:tgtEl>
                                          <p:spTgt spid="148">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animEffect transition="in" filter="fade">
                                      <p:cBhvr>
                                        <p:cTn id="15" dur="500"/>
                                        <p:tgtEl>
                                          <p:spTgt spid="148">
                                            <p:txEl>
                                              <p:pRg st="2" end="2"/>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animEffect transition="in" filter="fade">
                                      <p:cBhvr>
                                        <p:cTn id="19" dur="500"/>
                                        <p:tgtEl>
                                          <p:spTgt spid="148">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animEffect transition="in" filter="fade">
                                      <p:cBhvr>
                                        <p:cTn id="23" dur="500"/>
                                        <p:tgtEl>
                                          <p:spTgt spid="148">
                                            <p:txEl>
                                              <p:pRg st="4" end="4"/>
                                            </p:txEl>
                                          </p:spTgt>
                                        </p:tgtEl>
                                      </p:cBhvr>
                                    </p:animEffect>
                                  </p:childTnLst>
                                </p:cTn>
                              </p:par>
                            </p:childTnLst>
                          </p:cTn>
                        </p:par>
                        <p:par>
                          <p:cTn id="24" fill="hold">
                            <p:stCondLst>
                              <p:cond delay="3500"/>
                            </p:stCondLst>
                            <p:childTnLst>
                              <p:par>
                                <p:cTn id="25" presetID="16" presetClass="emph" presetSubtype="0" fill="hold" grpId="1" nodeType="afterEffect">
                                  <p:stCondLst>
                                    <p:cond delay="200"/>
                                  </p:stCondLst>
                                  <p:iterate type="lt">
                                    <p:tmPct val="4000"/>
                                  </p:iterate>
                                  <p:childTnLst>
                                    <p:set>
                                      <p:cBhvr override="childStyle">
                                        <p:cTn id="26" dur="1500" fill="hold"/>
                                        <p:tgtEl>
                                          <p:spTgt spid="150"/>
                                        </p:tgtEl>
                                        <p:attrNameLst>
                                          <p:attrName>style.color</p:attrName>
                                        </p:attrNameLst>
                                      </p:cBhvr>
                                      <p:to>
                                        <p:clrVal>
                                          <a:schemeClr val="accent2"/>
                                        </p:clrVal>
                                      </p:to>
                                    </p:set>
                                    <p:set>
                                      <p:cBhvr>
                                        <p:cTn id="27" dur="1500" fill="hold"/>
                                        <p:tgtEl>
                                          <p:spTgt spid="150"/>
                                        </p:tgtEl>
                                        <p:attrNameLst>
                                          <p:attrName>fillcolor</p:attrName>
                                        </p:attrNameLst>
                                      </p:cBhvr>
                                      <p:to>
                                        <p:clrVal>
                                          <a:schemeClr val="accent2"/>
                                        </p:clrVal>
                                      </p:to>
                                    </p:set>
                                    <p:set>
                                      <p:cBhvr>
                                        <p:cTn id="28" dur="1500" fill="hold"/>
                                        <p:tgtEl>
                                          <p:spTgt spid="1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uiExpand="1" build="p"/>
      <p:bldP spid="15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d11b87c983_0_44"/>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67" name="Google Shape;167;gd11b87c983_0_44"/>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3B8ABE66-58DF-4394-A6D9-8DA74616D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59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title"/>
          </p:nvPr>
        </p:nvSpPr>
        <p:spPr>
          <a:xfrm>
            <a:off x="913794" y="340841"/>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CICLO DE JUEGO</a:t>
            </a:r>
            <a:endParaRPr sz="4140" b="1" dirty="0">
              <a:solidFill>
                <a:schemeClr val="lt2"/>
              </a:solidFill>
              <a:latin typeface="Orbitron"/>
              <a:sym typeface="Orbitron Regular"/>
            </a:endParaRPr>
          </a:p>
        </p:txBody>
      </p:sp>
      <p:pic>
        <p:nvPicPr>
          <p:cNvPr id="214" name="Google Shape;214;p3" descr="Graphical user interface, text&#10;&#10;Description automatically generated"/>
          <p:cNvPicPr preferRelativeResize="0"/>
          <p:nvPr/>
        </p:nvPicPr>
        <p:blipFill rotWithShape="1">
          <a:blip r:embed="rId3">
            <a:alphaModFix/>
          </a:blip>
          <a:srcRect/>
          <a:stretch/>
        </p:blipFill>
        <p:spPr>
          <a:xfrm>
            <a:off x="-5325" y="1437159"/>
            <a:ext cx="12192000" cy="50800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919119" y="316637"/>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SISTEMA DE SALUD</a:t>
            </a:r>
            <a:endParaRPr sz="4140" b="1" dirty="0">
              <a:solidFill>
                <a:schemeClr val="lt2"/>
              </a:solidFill>
              <a:latin typeface="Orbitron"/>
              <a:sym typeface="Orbitron Regular"/>
            </a:endParaRPr>
          </a:p>
        </p:txBody>
      </p:sp>
      <p:pic>
        <p:nvPicPr>
          <p:cNvPr id="254" name="Google Shape;254;p7"/>
          <p:cNvPicPr preferRelativeResize="0"/>
          <p:nvPr/>
        </p:nvPicPr>
        <p:blipFill>
          <a:blip r:embed="rId5">
            <a:alphaModFix/>
          </a:blip>
          <a:stretch>
            <a:fillRect/>
          </a:stretch>
        </p:blipFill>
        <p:spPr>
          <a:xfrm>
            <a:off x="4048736" y="1287087"/>
            <a:ext cx="2633057" cy="5266115"/>
          </a:xfrm>
          <a:prstGeom prst="rect">
            <a:avLst/>
          </a:prstGeom>
          <a:noFill/>
          <a:ln>
            <a:noFill/>
          </a:ln>
        </p:spPr>
      </p:pic>
      <p:pic>
        <p:nvPicPr>
          <p:cNvPr id="257" name="Google Shape;257;p7"/>
          <p:cNvPicPr preferRelativeResize="0"/>
          <p:nvPr/>
        </p:nvPicPr>
        <p:blipFill>
          <a:blip r:embed="rId6">
            <a:alphaModFix/>
          </a:blip>
          <a:stretch>
            <a:fillRect/>
          </a:stretch>
        </p:blipFill>
        <p:spPr>
          <a:xfrm>
            <a:off x="1351724" y="2274374"/>
            <a:ext cx="1974574" cy="1974574"/>
          </a:xfrm>
          <a:prstGeom prst="rect">
            <a:avLst/>
          </a:prstGeom>
          <a:noFill/>
          <a:ln>
            <a:noFill/>
          </a:ln>
        </p:spPr>
      </p:pic>
      <p:pic>
        <p:nvPicPr>
          <p:cNvPr id="3" name="Picture 2" descr="A close-up of a monitor&#10;&#10;Description automatically generated with low confidence">
            <a:extLst>
              <a:ext uri="{FF2B5EF4-FFF2-40B4-BE49-F238E27FC236}">
                <a16:creationId xmlns:a16="http://schemas.microsoft.com/office/drawing/2014/main" id="{75DE2B31-45C1-4009-80CD-BA64189C8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2684" y="2559296"/>
            <a:ext cx="4040477" cy="3134429"/>
          </a:xfrm>
          <a:prstGeom prst="rect">
            <a:avLst/>
          </a:prstGeom>
        </p:spPr>
      </p:pic>
      <p:pic>
        <p:nvPicPr>
          <p:cNvPr id="258" name="Google Shape;258;p7"/>
          <p:cNvPicPr preferRelativeResize="0"/>
          <p:nvPr/>
        </p:nvPicPr>
        <p:blipFill>
          <a:blip r:embed="rId8">
            <a:alphaModFix/>
          </a:blip>
          <a:stretch>
            <a:fillRect/>
          </a:stretch>
        </p:blipFill>
        <p:spPr>
          <a:xfrm>
            <a:off x="8195818" y="3261661"/>
            <a:ext cx="1874207" cy="187420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59" name="Google Shape;159;p2"/>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8D5C696F-A0CD-48AF-A22A-F954B073E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9500">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11b87c983_0_32"/>
          <p:cNvSpPr txBox="1">
            <a:spLocks noGrp="1"/>
          </p:cNvSpPr>
          <p:nvPr>
            <p:ph type="title"/>
          </p:nvPr>
        </p:nvSpPr>
        <p:spPr>
          <a:xfrm>
            <a:off x="1005704" y="296265"/>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Orbitron Regular"/>
              <a:buNone/>
            </a:pPr>
            <a:r>
              <a:rPr lang="es-ES" sz="4140" b="1" dirty="0">
                <a:solidFill>
                  <a:schemeClr val="lt2"/>
                </a:solidFill>
                <a:latin typeface="Orbitron"/>
                <a:sym typeface="Orbitron Regular"/>
              </a:rPr>
              <a:t>AMENAZAS</a:t>
            </a:r>
            <a:endParaRPr sz="4140" b="1" dirty="0">
              <a:solidFill>
                <a:schemeClr val="lt2"/>
              </a:solidFill>
              <a:latin typeface="Orbitron"/>
              <a:sym typeface="Orbitron Regular"/>
            </a:endParaRPr>
          </a:p>
        </p:txBody>
      </p:sp>
      <p:sp>
        <p:nvSpPr>
          <p:cNvPr id="243" name="Google Shape;243;gd11b87c983_0_32"/>
          <p:cNvSpPr txBox="1"/>
          <p:nvPr/>
        </p:nvSpPr>
        <p:spPr>
          <a:xfrm>
            <a:off x="1921000" y="177117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Enemigos</a:t>
            </a:r>
            <a:endParaRPr dirty="0">
              <a:latin typeface="Abadi" panose="020B0604020104020204" pitchFamily="34" charset="0"/>
            </a:endParaRPr>
          </a:p>
        </p:txBody>
      </p:sp>
      <p:sp>
        <p:nvSpPr>
          <p:cNvPr id="244" name="Google Shape;244;gd11b87c983_0_32"/>
          <p:cNvSpPr txBox="1"/>
          <p:nvPr/>
        </p:nvSpPr>
        <p:spPr>
          <a:xfrm>
            <a:off x="7662867" y="1778700"/>
            <a:ext cx="3856500" cy="532500"/>
          </a:xfrm>
          <a:prstGeom prst="rect">
            <a:avLst/>
          </a:prstGeom>
          <a:noFill/>
          <a:ln>
            <a:noFill/>
          </a:ln>
          <a:effectLst>
            <a:outerShdw blurRad="25400">
              <a:srgbClr val="000000">
                <a:alpha val="45490"/>
              </a:srgbClr>
            </a:outerShdw>
          </a:effectLst>
        </p:spPr>
        <p:txBody>
          <a:bodyPr spcFirstLastPara="1" wrap="square" lIns="91425" tIns="45700" rIns="91425" bIns="45700" anchor="t" anchorCtr="0">
            <a:normAutofit/>
          </a:bodyPr>
          <a:lstStyle/>
          <a:p>
            <a:pPr marL="148590" marR="0" lvl="0" indent="0" algn="ctr" rtl="0">
              <a:lnSpc>
                <a:spcPct val="100000"/>
              </a:lnSpc>
              <a:spcBef>
                <a:spcPts val="360"/>
              </a:spcBef>
              <a:spcAft>
                <a:spcPts val="0"/>
              </a:spcAft>
              <a:buClr>
                <a:schemeClr val="lt2"/>
              </a:buClr>
              <a:buSzPts val="1260"/>
              <a:buFont typeface="Noto Sans Symbols"/>
              <a:buNone/>
            </a:pPr>
            <a:r>
              <a:rPr lang="es-ES" sz="1800" dirty="0">
                <a:solidFill>
                  <a:schemeClr val="lt2"/>
                </a:solidFill>
                <a:latin typeface="Orbitron"/>
                <a:ea typeface="Orbitron"/>
                <a:cs typeface="Orbitron"/>
                <a:sym typeface="Orbitron"/>
              </a:rPr>
              <a:t>Sistema de colisiones</a:t>
            </a:r>
          </a:p>
        </p:txBody>
      </p:sp>
      <p:pic>
        <p:nvPicPr>
          <p:cNvPr id="245" name="Google Shape;245;gd11b87c983_0_32"/>
          <p:cNvPicPr preferRelativeResize="0"/>
          <p:nvPr/>
        </p:nvPicPr>
        <p:blipFill>
          <a:blip r:embed="rId3">
            <a:alphaModFix/>
          </a:blip>
          <a:stretch>
            <a:fillRect/>
          </a:stretch>
        </p:blipFill>
        <p:spPr>
          <a:xfrm>
            <a:off x="4167775" y="2883735"/>
            <a:ext cx="2636650" cy="1831975"/>
          </a:xfrm>
          <a:prstGeom prst="rect">
            <a:avLst/>
          </a:prstGeom>
          <a:noFill/>
          <a:ln>
            <a:noFill/>
          </a:ln>
        </p:spPr>
      </p:pic>
      <p:pic>
        <p:nvPicPr>
          <p:cNvPr id="246" name="Google Shape;246;gd11b87c983_0_32"/>
          <p:cNvPicPr preferRelativeResize="0"/>
          <p:nvPr/>
        </p:nvPicPr>
        <p:blipFill rotWithShape="1">
          <a:blip r:embed="rId4">
            <a:alphaModFix/>
          </a:blip>
          <a:srcRect t="-4646"/>
          <a:stretch/>
        </p:blipFill>
        <p:spPr>
          <a:xfrm>
            <a:off x="7554850" y="2463076"/>
            <a:ext cx="4281150" cy="2996805"/>
          </a:xfrm>
          <a:prstGeom prst="rect">
            <a:avLst/>
          </a:prstGeom>
          <a:noFill/>
          <a:ln>
            <a:noFill/>
          </a:ln>
        </p:spPr>
      </p:pic>
      <p:pic>
        <p:nvPicPr>
          <p:cNvPr id="247" name="Google Shape;247;gd11b87c983_0_32"/>
          <p:cNvPicPr preferRelativeResize="0"/>
          <p:nvPr/>
        </p:nvPicPr>
        <p:blipFill>
          <a:blip r:embed="rId5">
            <a:alphaModFix/>
          </a:blip>
          <a:stretch>
            <a:fillRect/>
          </a:stretch>
        </p:blipFill>
        <p:spPr>
          <a:xfrm>
            <a:off x="336350" y="2713288"/>
            <a:ext cx="3689224" cy="2496375"/>
          </a:xfrm>
          <a:prstGeom prst="rect">
            <a:avLst/>
          </a:prstGeom>
          <a:noFill/>
          <a:ln>
            <a:noFill/>
          </a:ln>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gd11b87c983_0_56"/>
          <p:cNvPicPr preferRelativeResize="0"/>
          <p:nvPr/>
        </p:nvPicPr>
        <p:blipFill>
          <a:blip r:embed="rId3">
            <a:alphaModFix/>
          </a:blip>
          <a:stretch>
            <a:fillRect/>
          </a:stretch>
        </p:blipFill>
        <p:spPr>
          <a:xfrm>
            <a:off x="0" y="0"/>
            <a:ext cx="12192001" cy="6858000"/>
          </a:xfrm>
          <a:prstGeom prst="rect">
            <a:avLst/>
          </a:prstGeom>
          <a:noFill/>
          <a:ln>
            <a:noFill/>
          </a:ln>
        </p:spPr>
      </p:pic>
      <p:pic>
        <p:nvPicPr>
          <p:cNvPr id="183" name="Google Shape;183;gd11b87c983_0_56"/>
          <p:cNvPicPr preferRelativeResize="0"/>
          <p:nvPr/>
        </p:nvPicPr>
        <p:blipFill rotWithShape="1">
          <a:blip r:embed="rId4">
            <a:alphaModFix/>
          </a:blip>
          <a:srcRect l="4583" t="39275" r="5017" b="39275"/>
          <a:stretch/>
        </p:blipFill>
        <p:spPr>
          <a:xfrm>
            <a:off x="10519900" y="4362533"/>
            <a:ext cx="1672101" cy="528975"/>
          </a:xfrm>
          <a:prstGeom prst="rect">
            <a:avLst/>
          </a:prstGeom>
          <a:noFill/>
          <a:ln>
            <a:noFill/>
          </a:ln>
        </p:spPr>
      </p:pic>
      <p:pic>
        <p:nvPicPr>
          <p:cNvPr id="5" name="Imagen 4">
            <a:extLst>
              <a:ext uri="{FF2B5EF4-FFF2-40B4-BE49-F238E27FC236}">
                <a16:creationId xmlns:a16="http://schemas.microsoft.com/office/drawing/2014/main" id="{6B15548E-0CB8-4870-86C2-AA9037BD3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151" y="6196614"/>
            <a:ext cx="2314849" cy="661386"/>
          </a:xfrm>
          <a:prstGeom prst="rect">
            <a:avLst/>
          </a:prstGeom>
        </p:spPr>
      </p:pic>
    </p:spTree>
  </p:cSld>
  <p:clrMapOvr>
    <a:masterClrMapping/>
  </p:clrMapOvr>
  <p:transition spd="slow" advTm="310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2"/>
        <p:cNvGrpSpPr/>
        <p:nvPr/>
      </p:nvGrpSpPr>
      <p:grpSpPr>
        <a:xfrm>
          <a:off x="0" y="0"/>
          <a:ext cx="0" cy="0"/>
          <a:chOff x="0" y="0"/>
          <a:chExt cx="0" cy="0"/>
        </a:xfrm>
      </p:grpSpPr>
      <p:sp>
        <p:nvSpPr>
          <p:cNvPr id="136" name="Rectangle 13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Google Shape;253;p7"/>
          <p:cNvSpPr txBox="1">
            <a:spLocks noGrp="1"/>
          </p:cNvSpPr>
          <p:nvPr>
            <p:ph type="title"/>
          </p:nvPr>
        </p:nvSpPr>
        <p:spPr>
          <a:xfrm>
            <a:off x="728663" y="1422400"/>
            <a:ext cx="4505552" cy="2387600"/>
          </a:xfrm>
          <a:prstGeom prst="rect">
            <a:avLst/>
          </a:prstGeom>
        </p:spPr>
        <p:txBody>
          <a:bodyPr spcFirstLastPara="1" vert="horz" lIns="91440" tIns="45720" rIns="91440" bIns="45720" rtlCol="0" anchor="b" anchorCtr="0">
            <a:normAutofit/>
          </a:bodyPr>
          <a:lstStyle/>
          <a:p>
            <a:pPr marL="0" lvl="0" indent="0">
              <a:spcAft>
                <a:spcPts val="0"/>
              </a:spcAft>
              <a:buClr>
                <a:schemeClr val="lt2"/>
              </a:buClr>
              <a:buSzPts val="4000"/>
            </a:pPr>
            <a:r>
              <a:rPr lang="en-US" sz="5000" b="1" dirty="0">
                <a:solidFill>
                  <a:schemeClr val="bg1"/>
                </a:solidFill>
                <a:sym typeface="Orbitron Regular"/>
              </a:rPr>
              <a:t>“Fauna local”</a:t>
            </a:r>
          </a:p>
        </p:txBody>
      </p:sp>
      <p:sp>
        <p:nvSpPr>
          <p:cNvPr id="138" name="Freeform: Shape 137">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5" name="Google Shape;255;p7"/>
          <p:cNvPicPr preferRelativeResize="0"/>
          <p:nvPr/>
        </p:nvPicPr>
        <p:blipFill>
          <a:blip r:embed="rId4"/>
          <a:stretch>
            <a:fillRect/>
          </a:stretch>
        </p:blipFill>
        <p:spPr>
          <a:xfrm>
            <a:off x="8691835" y="2663211"/>
            <a:ext cx="1704060" cy="3408121"/>
          </a:xfrm>
          <a:prstGeom prst="rect">
            <a:avLst/>
          </a:prstGeom>
          <a:noFill/>
        </p:spPr>
      </p:pic>
      <p:pic>
        <p:nvPicPr>
          <p:cNvPr id="259" name="Google Shape;259;p7"/>
          <p:cNvPicPr preferRelativeResize="0"/>
          <p:nvPr/>
        </p:nvPicPr>
        <p:blipFill>
          <a:blip r:embed="rId5"/>
          <a:stretch>
            <a:fillRect/>
          </a:stretch>
        </p:blipFill>
        <p:spPr>
          <a:xfrm>
            <a:off x="5756393" y="812992"/>
            <a:ext cx="3105975" cy="2366457"/>
          </a:xfrm>
          <a:prstGeom prst="rect">
            <a:avLst/>
          </a:prstGeom>
          <a:noFill/>
        </p:spPr>
      </p:pic>
    </p:spTree>
    <p:extLst>
      <p:ext uri="{BB962C8B-B14F-4D97-AF65-F5344CB8AC3E}">
        <p14:creationId xmlns:p14="http://schemas.microsoft.com/office/powerpoint/2010/main" val="1864874265"/>
      </p:ext>
    </p:extLst>
  </p:cSld>
  <p:clrMapOvr>
    <a:masterClrMapping/>
  </p:clrMapOvr>
  <p:transition spd="slow">
    <p:wipe dir="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TotalTime>
  <Words>1272</Words>
  <Application>Microsoft Office PowerPoint</Application>
  <PresentationFormat>Panorámica</PresentationFormat>
  <Paragraphs>106</Paragraphs>
  <Slides>18</Slides>
  <Notes>17</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18</vt:i4>
      </vt:variant>
    </vt:vector>
  </HeadingPairs>
  <TitlesOfParts>
    <vt:vector size="29" baseType="lpstr">
      <vt:lpstr>Abadi</vt:lpstr>
      <vt:lpstr>Arial</vt:lpstr>
      <vt:lpstr>Calibri</vt:lpstr>
      <vt:lpstr>Calibri Light</vt:lpstr>
      <vt:lpstr>Consolas</vt:lpstr>
      <vt:lpstr>Lustria</vt:lpstr>
      <vt:lpstr>Noto Sans Symbols</vt:lpstr>
      <vt:lpstr>Orbitron</vt:lpstr>
      <vt:lpstr>Orbitron Regular</vt:lpstr>
      <vt:lpstr>Overlock</vt:lpstr>
      <vt:lpstr>Tema de Office</vt:lpstr>
      <vt:lpstr>Presentación de PowerPoint</vt:lpstr>
      <vt:lpstr>Presentación de PowerPoint</vt:lpstr>
      <vt:lpstr>Presentación de PowerPoint</vt:lpstr>
      <vt:lpstr>CICLO DE JUEGO</vt:lpstr>
      <vt:lpstr>SISTEMA DE SALUD</vt:lpstr>
      <vt:lpstr>Presentación de PowerPoint</vt:lpstr>
      <vt:lpstr>AMENAZAS</vt:lpstr>
      <vt:lpstr>Presentación de PowerPoint</vt:lpstr>
      <vt:lpstr>“Fauna local”</vt:lpstr>
      <vt:lpstr>Presentación de PowerPoint</vt:lpstr>
      <vt:lpstr>CRAFTING</vt:lpstr>
      <vt:lpstr>Presentación de PowerPoint</vt:lpstr>
      <vt:lpstr>ARMAS</vt:lpstr>
      <vt:lpstr>Presentación de PowerPoint</vt:lpstr>
      <vt:lpstr>LOCALIZACIONES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Iago Quintas</dc:creator>
  <cp:lastModifiedBy>Cristian Castillo de León</cp:lastModifiedBy>
  <cp:revision>20</cp:revision>
  <dcterms:created xsi:type="dcterms:W3CDTF">2021-04-27T21:50:14Z</dcterms:created>
  <dcterms:modified xsi:type="dcterms:W3CDTF">2021-04-28T08:52:19Z</dcterms:modified>
</cp:coreProperties>
</file>